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comments/modernComment_11E_CAE596C1.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4_260AA9EE.xml" ContentType="application/vnd.ms-powerpoint.comments+xml"/>
  <Override PartName="/ppt/notesSlides/notesSlide10.xml" ContentType="application/vnd.openxmlformats-officedocument.presentationml.notesSlide+xml"/>
  <Override PartName="/ppt/comments/modernComment_110_0.xml" ContentType="application/vnd.ms-powerpoint.comments+xml"/>
  <Override PartName="/ppt/notesSlides/notesSlide11.xml" ContentType="application/vnd.openxmlformats-officedocument.presentationml.notesSlide+xml"/>
  <Override PartName="/ppt/comments/modernComment_118_0.xml" ContentType="application/vnd.ms-powerpoint.comments+xml"/>
  <Override PartName="/ppt/notesSlides/notesSlide12.xml" ContentType="application/vnd.openxmlformats-officedocument.presentationml.notesSlide+xml"/>
  <Override PartName="/ppt/comments/modernComment_111_0.xml" ContentType="application/vnd.ms-powerpoint.comments+xml"/>
  <Override PartName="/ppt/notesSlides/notesSlide13.xml" ContentType="application/vnd.openxmlformats-officedocument.presentationml.notesSlide+xml"/>
  <Override PartName="/ppt/comments/modernComment_119_0.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16_861FAE81.xml" ContentType="application/vnd.ms-powerpoint.comments+xml"/>
  <Override PartName="/ppt/notesSlides/notesSlide16.xml" ContentType="application/vnd.openxmlformats-officedocument.presentationml.notesSlide+xml"/>
  <Override PartName="/ppt/comments/modernComment_113_3A67C7C7.xml" ContentType="application/vnd.ms-powerpoint.comments+xml"/>
  <Override PartName="/ppt/notesSlides/notesSlide17.xml" ContentType="application/vnd.openxmlformats-officedocument.presentationml.notesSlide+xml"/>
  <Override PartName="/ppt/comments/modernComment_10E_0.xml" ContentType="application/vnd.ms-powerpoint.comments+xml"/>
  <Override PartName="/ppt/notesSlides/notesSlide18.xml" ContentType="application/vnd.openxmlformats-officedocument.presentationml.notesSlide+xml"/>
  <Override PartName="/ppt/comments/modernComment_11C_0.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3"/>
  </p:notesMasterIdLst>
  <p:handoutMasterIdLst>
    <p:handoutMasterId r:id="rId24"/>
  </p:handoutMasterIdLst>
  <p:sldIdLst>
    <p:sldId id="258" r:id="rId2"/>
    <p:sldId id="268" r:id="rId3"/>
    <p:sldId id="279" r:id="rId4"/>
    <p:sldId id="260" r:id="rId5"/>
    <p:sldId id="292" r:id="rId6"/>
    <p:sldId id="261" r:id="rId7"/>
    <p:sldId id="286" r:id="rId8"/>
    <p:sldId id="269" r:id="rId9"/>
    <p:sldId id="276" r:id="rId10"/>
    <p:sldId id="272" r:id="rId11"/>
    <p:sldId id="280" r:id="rId12"/>
    <p:sldId id="273" r:id="rId13"/>
    <p:sldId id="281" r:id="rId14"/>
    <p:sldId id="290" r:id="rId15"/>
    <p:sldId id="278" r:id="rId16"/>
    <p:sldId id="275" r:id="rId17"/>
    <p:sldId id="270" r:id="rId18"/>
    <p:sldId id="283" r:id="rId19"/>
    <p:sldId id="284" r:id="rId20"/>
    <p:sldId id="287" r:id="rId21"/>
    <p:sldId id="293" r:id="rId22"/>
  </p:sldIdLst>
  <p:sldSz cx="9144000" cy="6858000" type="screen4x3"/>
  <p:notesSz cx="7302500" cy="9586913"/>
  <p:custDataLst>
    <p:tags r:id="rId25"/>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ADCD58-15E4-FE81-9CD9-131803BD8772}" name="Kallala  Ahmed" initials="KA" userId="S::akallala@ethz.ch::a4d7227c-dbea-4e07-bdac-0accae213215" providerId="AD"/>
  <p188:author id="{F87F92C1-5E46-9AC6-53C8-A051C3D21411}" name="Alijagic  Smail" initials="AS" userId="S::salijagic@ethz.ch::04a4e4e4-bca1-4c46-b7b7-bc788a1a2ad8" providerId="AD"/>
  <p188:author id="{B7759DEE-4C8C-B6F2-520D-9161DF9ABB43}" name="Baumberger  Linus" initials="BL" userId="S::lbaumberger@ethz.ch::d917a3ab-e528-460d-8b2c-d14f0743058a" providerId="AD"/>
  <p188:author id="{3FFE30F8-E383-BF4E-3C68-6EFA827B55A5}" name="Nguyen  Quy Anh" initials="NA" userId="S::nguyenquy@ethz.ch::0cfe7104-3d5a-42f6-a131-e6dd300116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47676"/>
    <a:srgbClr val="8B3735"/>
    <a:srgbClr val="A8A8DC"/>
    <a:srgbClr val="8F8FD1"/>
    <a:srgbClr val="BBBBE3"/>
    <a:srgbClr val="7F7F7F"/>
    <a:srgbClr val="404040"/>
    <a:srgbClr val="001B3C"/>
    <a:srgbClr val="B3B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05641-35F3-EDE4-72D9-BF77819205F2}" v="184" dt="2026-06-03T23:29:48.189"/>
    <p1510:client id="{215C7CB9-5E82-46A1-2663-3ADA893FF2BA}" v="132" dt="2026-06-04T08:16:10.715"/>
    <p1510:client id="{30257165-E894-7495-9B64-8A2A24458F6F}" v="55" dt="2026-06-03T18:03:24.160"/>
    <p1510:client id="{30F74EB8-ED7B-1202-2EF6-1C549139AAF4}" v="362" dt="2026-06-03T17:16:48.104"/>
    <p1510:client id="{32E438DC-5313-8BA6-83D6-1B99ACD61A79}" v="2003" dt="2026-06-04T06:40:12.760"/>
    <p1510:client id="{34063BCC-7F3B-8734-04D6-A8AC018EFB1F}" v="83" dt="2026-06-03T17:30:36.647"/>
    <p1510:client id="{541C65FD-D55D-6A19-9A0A-39962B9F4766}" v="13" dt="2026-06-03T17:32:07.037"/>
    <p1510:client id="{68BF8053-2414-D40A-34A8-78E53CBB369C}" v="17" dt="2026-06-05T08:54:36.182"/>
    <p1510:client id="{AB4C5BC2-BDFA-A7AF-4410-591E52AA5B65}" v="1" dt="2026-06-04T08:35:40.177"/>
    <p1510:client id="{B6B88CC1-64DB-328B-5B22-65938DCF4271}" v="131" dt="2026-06-04T00:48:06.650"/>
    <p1510:client id="{BB3EB980-009C-1B1D-FEE2-0EAE2FE24A5B}" v="99" dt="2026-06-03T23:11:47.887"/>
    <p1510:client id="{D08C51D0-EA30-451E-1570-B11C6F626233}" v="1" dt="2026-06-03T12:28:01.776"/>
    <p1510:client id="{D59C0CA6-636E-E42A-0343-0EADA57C5244}" v="282" dt="2026-06-03T22:00:50.186"/>
    <p1510:client id="{E5C4F7AA-E16C-19B3-870D-850A977C6AC7}" v="107" dt="2026-06-03T23:19:09.020"/>
    <p1510:client id="{EA9FBFCF-B416-401D-B7CD-DEFD3BF42ABD}" v="8" dt="2026-06-04T10:28:56.460"/>
    <p1510:client id="{F46760FA-CE31-46A4-6145-349DC59EB062}" v="2069" dt="2026-06-03T23:00:03.665"/>
    <p1510:client id="{F8775B41-7AAC-60F7-6F07-A70E45882094}" v="131" dt="2026-06-05T04:31:15.966"/>
    <p1510:client id="{F987017B-22EF-6AAE-0EEF-83780F797A64}" v="1" dt="2026-06-05T00:43:02.9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omments/modernComment_10E_0.xml><?xml version="1.0" encoding="utf-8"?>
<p188:cmLst xmlns:a="http://schemas.openxmlformats.org/drawingml/2006/main" xmlns:r="http://schemas.openxmlformats.org/officeDocument/2006/relationships" xmlns:p188="http://schemas.microsoft.com/office/powerpoint/2018/8/main">
  <p188:cm id="{4A0CD7F2-44F0-4681-BAB7-96C17F662E4A}" authorId="{05ADCD58-15E4-FE81-9CD9-131803BD8772}" created="2026-06-03T07:07:47.616">
    <ac:txMkLst xmlns:ac="http://schemas.microsoft.com/office/drawing/2013/main/command">
      <pc:docMk xmlns:pc="http://schemas.microsoft.com/office/powerpoint/2013/main/command"/>
      <pc:sldMk xmlns:pc="http://schemas.microsoft.com/office/powerpoint/2013/main/command" cId="0" sldId="270"/>
      <ac:spMk id="3" creationId="{00000000-0000-0000-0000-000000000000}"/>
      <ac:txMk cp="188">
        <ac:context len="189" hash="3712465954"/>
      </ac:txMk>
    </ac:txMkLst>
    <p188:pos x="5932583" y="991518"/>
    <p188:txBody>
      <a:bodyPr/>
      <a:lstStyle/>
      <a:p>
        <a:r>
          <a:rPr lang="en-US"/>
          <a:t>not correct anymore: cache-bound only at n ≈ 10k​</a:t>
        </a:r>
      </a:p>
    </p188:txBody>
  </p188:cm>
</p188:cmLst>
</file>

<file path=ppt/comments/modernComment_11C_0.xml><?xml version="1.0" encoding="utf-8"?>
<p188:cmLst xmlns:a="http://schemas.openxmlformats.org/drawingml/2006/main" xmlns:r="http://schemas.openxmlformats.org/officeDocument/2006/relationships" xmlns:p188="http://schemas.microsoft.com/office/powerpoint/2018/8/main">
  <p188:cm id="{2CE6F380-31AA-42ED-9F7B-ADA78236FFB7}" authorId="{05ADCD58-15E4-FE81-9CD9-131803BD8772}" created="2026-06-03T04:16:45.717">
    <pc:sldMkLst xmlns:pc="http://schemas.microsoft.com/office/powerpoint/2013/main/command">
      <pc:docMk/>
      <pc:sldMk cId="0" sldId="284"/>
    </pc:sldMkLst>
    <p188:replyLst>
      <p188:reply id="{BA3C459C-C627-4927-90B3-542BD33AAB8A}" authorId="{B7759DEE-4C8C-B6F2-520D-9161DF9ABB43}" created="2026-06-03T08:15:21.088">
        <p188:txBody>
          <a:bodyPr/>
          <a:lstStyle/>
          <a:p>
            <a:r>
              <a:rPr lang="de-CH"/>
              <a:t>Thats true, Thank you for mentioning it
</a:t>
            </a:r>
          </a:p>
        </p188:txBody>
      </p188:reply>
    </p188:replyLst>
    <p188:txBody>
      <a:bodyPr/>
      <a:lstStyle/>
      <a:p>
        <a:r>
          <a:rPr lang="en-US"/>
          <a:t>I think the +ILPx2 +rsqrt+morersqrt line should be in black bold because now it's a bit confusing to have it with the same color as title</a:t>
        </a:r>
      </a:p>
    </p188:txBody>
  </p188:cm>
</p188:cmLst>
</file>

<file path=ppt/comments/modernComment_11E_CAE596C1.xml><?xml version="1.0" encoding="utf-8"?>
<p188:cmLst xmlns:a="http://schemas.openxmlformats.org/drawingml/2006/main" xmlns:r="http://schemas.openxmlformats.org/officeDocument/2006/relationships" xmlns:p188="http://schemas.microsoft.com/office/powerpoint/2018/8/main">
  <p188:cm id="{A10E5EF2-D414-4238-9013-975906FFE09F}" authorId="{05ADCD58-15E4-FE81-9CD9-131803BD8772}" created="2026-06-03T00:57:37.523">
    <pc:sldMkLst xmlns:pc="http://schemas.microsoft.com/office/powerpoint/2013/main/command">
      <pc:docMk/>
      <pc:sldMk cId="3404043969" sldId="286"/>
    </pc:sldMkLst>
    <p188:txBody>
      <a:bodyPr/>
      <a:lstStyle/>
      <a:p>
        <a:r>
          <a:rPr lang="en-US"/>
          <a:t>for cheaper transcendentals i think we should specify that it's avx2</a:t>
        </a:r>
      </a:p>
    </p188:txBody>
  </p188:cm>
  <p188:cm id="{0753FEB5-BF27-400B-AF2A-539674D86AE4}" authorId="{3FFE30F8-E383-BF4E-3C68-6EFA827B55A5}" created="2026-06-03T21:02:04.739">
    <ac:txMkLst xmlns:ac="http://schemas.microsoft.com/office/drawing/2013/main/command">
      <pc:docMk xmlns:pc="http://schemas.microsoft.com/office/powerpoint/2013/main/command"/>
      <pc:sldMk xmlns:pc="http://schemas.microsoft.com/office/powerpoint/2013/main/command" cId="3404043969" sldId="286"/>
      <ac:graphicFrameMk id="4" creationId="{0D8149DE-93C6-9369-4BB9-5F66C808BA43}"/>
      <ac:tblMk/>
      <ac:tcMk rowId="10005" colId="20000"/>
      <ac:txMk cp="0" len="7">
        <ac:context len="8" hash="2841223937"/>
      </ac:txMk>
    </ac:txMkLst>
    <p188:pos x="553915" y="1529861"/>
    <p188:txBody>
      <a:bodyPr/>
      <a:lstStyle/>
      <a:p>
        <a:r>
          <a:rPr lang="en-US"/>
          <a:t>This one was actually rewritten before SoA.</a:t>
        </a:r>
      </a:p>
    </p188:txBody>
  </p188:cm>
  <p188:cm id="{E426A5A9-30F4-4ECE-A721-48D4E94187C2}" authorId="{3FFE30F8-E383-BF4E-3C68-6EFA827B55A5}" created="2026-06-03T21:04:35.990">
    <ac:txMkLst xmlns:ac="http://schemas.microsoft.com/office/drawing/2013/main/command">
      <pc:docMk xmlns:pc="http://schemas.microsoft.com/office/powerpoint/2013/main/command"/>
      <pc:sldMk xmlns:pc="http://schemas.microsoft.com/office/powerpoint/2013/main/command" cId="3404043969" sldId="286"/>
      <ac:graphicFrameMk id="4" creationId="{0D8149DE-93C6-9369-4BB9-5F66C808BA43}"/>
      <ac:tblMk/>
      <ac:tcMk rowId="10012" colId="20000"/>
      <ac:txMk cp="1" len="11">
        <ac:context len="19" hash="3157954199"/>
      </ac:txMk>
    </ac:txMkLst>
    <p188:pos x="800100" y="3446584"/>
    <p188:txBody>
      <a:bodyPr/>
      <a:lstStyle/>
      <a:p>
        <a:r>
          <a:rPr lang="en-US"/>
          <a:t>More rsqrt basically means using the _mm512_rsqrt14_ps() intrinsic in the pedestrian loop, the same way Linus used _mm256_rsqrt_ps().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E93AC334-8B74-461D-8198-514F0ABBD9D7}" authorId="{3FFE30F8-E383-BF4E-3C68-6EFA827B55A5}" created="2026-06-03T22:56:45.352">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99" len="42">
        <ac:context len="349" hash="4278931923"/>
      </ac:txMk>
    </ac:txMkLst>
    <p188:pos x="4624753" y="1406769"/>
    <p188:txBody>
      <a:bodyPr/>
      <a:lstStyle/>
      <a:p>
        <a:r>
          <a:rPr lang="en-US"/>
          <a:t>variant_inlining_7_SoA_AVX2.cpp</a:t>
        </a:r>
      </a:p>
    </p188:txBody>
  </p188:cm>
  <p188:cm id="{9D69A5AE-2CFF-44FA-98A7-70E36493AC50}" authorId="{3FFE30F8-E383-BF4E-3C68-6EFA827B55A5}" created="2026-06-03T23:00:48.211">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174" len="57">
        <ac:context len="349" hash="4278931923"/>
      </ac:txMk>
    </ac:txMkLst>
    <p188:pos x="5706207" y="1670538"/>
    <p188:txBody>
      <a:bodyPr/>
      <a:lstStyle/>
      <a:p>
        <a:r>
          <a:rPr lang="en-US"/>
          <a:t>variant_float_inlining_SoA_AVX2_polyexp_rsqrt</a:t>
        </a:r>
      </a:p>
    </p188:txBody>
  </p188:cm>
  <p188:cm id="{B33DB946-F976-4E4F-AA6D-834CFA03E1A3}" authorId="{3FFE30F8-E383-BF4E-3C68-6EFA827B55A5}" created="2026-06-03T23:02:35.306">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264" len="5">
        <ac:context len="349" hash="4278931923"/>
      </ac:txMk>
    </ac:txMkLst>
    <p188:pos x="3006969" y="2593730"/>
    <p188:txBody>
      <a:bodyPr/>
      <a:lstStyle/>
      <a:p>
        <a:r>
          <a:rPr lang="en-US"/>
          <a:t>variant_float_inlining_SoA_AVX512_polyexp_moreavx_ilp_2_rsqrt_morersqrt</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143FF9D3-E553-4488-986A-DDDD59EB0BE7}" authorId="{3FFE30F8-E383-BF4E-3C68-6EFA827B55A5}" created="2026-06-03T23:07:39.136">
    <ac:txMkLst xmlns:ac="http://schemas.microsoft.com/office/drawing/2013/main/command">
      <pc:docMk xmlns:pc="http://schemas.microsoft.com/office/powerpoint/2013/main/command"/>
      <pc:sldMk xmlns:pc="http://schemas.microsoft.com/office/powerpoint/2013/main/command" cId="0" sldId="272"/>
      <ac:spMk id="10" creationId="{A6D467DC-31C6-9659-6BFC-03C368BA16B3}"/>
      <ac:txMk cp="0" len="19">
        <ac:context len="20" hash="2531314385"/>
      </ac:txMk>
    </ac:txMkLst>
    <p188:pos x="2410046" y="478465"/>
    <p188:txBody>
      <a:bodyPr/>
      <a:lstStyle/>
      <a:p>
        <a:r>
          <a:rPr lang="en-US"/>
          <a:t>14-bit, divide folded in​
=&gt; Talk about this, no need to write it out.</a:t>
        </a:r>
      </a:p>
    </p188:txBody>
  </p188:cm>
  <p188:cm id="{1008C70C-E5B5-4410-A421-ABE87A7FB5B6}" authorId="{3FFE30F8-E383-BF4E-3C68-6EFA827B55A5}" created="2026-06-03T23:10:21.746">
    <ac:txMkLst xmlns:ac="http://schemas.microsoft.com/office/drawing/2013/main/command">
      <pc:docMk xmlns:pc="http://schemas.microsoft.com/office/powerpoint/2013/main/command"/>
      <pc:sldMk xmlns:pc="http://schemas.microsoft.com/office/powerpoint/2013/main/command" cId="0" sldId="272"/>
      <ac:spMk id="11" creationId="{73B0B45B-1520-8E69-DD73-28DB9F3E2C33}"/>
      <ac:txMk cp="0" len="9">
        <ac:context len="10" hash="1915822639"/>
      </ac:txMk>
    </ac:txMkLst>
    <p188:pos x="2002465" y="478465"/>
    <p188:txBody>
      <a:bodyPr/>
      <a:lstStyle/>
      <a:p>
        <a:r>
          <a:rPr lang="en-US"/>
          <a:t>flushed to zero / denormals are zero
=&gt; Again, talk about this, but no need to write it out.</a:t>
        </a:r>
      </a:p>
    </p188:txBody>
  </p188:cm>
</p188:cmLst>
</file>

<file path=ppt/comments/modernComment_111_0.xml><?xml version="1.0" encoding="utf-8"?>
<p188:cmLst xmlns:a="http://schemas.openxmlformats.org/drawingml/2006/main" xmlns:r="http://schemas.openxmlformats.org/officeDocument/2006/relationships" xmlns:p188="http://schemas.microsoft.com/office/powerpoint/2018/8/main">
  <p188:cm id="{790D4765-C8EB-41C0-B73E-265064FAFC62}" authorId="{B7759DEE-4C8C-B6F2-520D-9161DF9ABB43}" created="2026-06-01T11:15:58.317">
    <pc:sldMkLst xmlns:pc="http://schemas.microsoft.com/office/powerpoint/2013/main/command">
      <pc:docMk/>
      <pc:sldMk cId="0" sldId="273"/>
    </pc:sldMkLst>
    <p188:replyLst>
      <p188:reply id="{9F734DEB-BE6D-4D78-AA4A-F65012017336}" authorId="{F87F92C1-5E46-9AC6-53C8-A051C3D21411}" created="2026-06-03T20:44:42.105">
        <p188:txBody>
          <a:bodyPr/>
          <a:lstStyle/>
          <a:p>
            <a:r>
              <a:rPr lang="nl-NL"/>
              <a:t>the final version uses loop unrolling 32 and 2 accumulators</a:t>
            </a:r>
          </a:p>
        </p188:txBody>
      </p188:reply>
      <p188:reply id="{DC349E84-9931-4D92-8D72-4E299B386DC5}" authorId="{3FFE30F8-E383-BF4E-3C68-6EFA827B55A5}" created="2026-06-04T02:53:26.158">
        <p188:txBody>
          <a:bodyPr/>
          <a:lstStyle/>
          <a:p>
            <a:r>
              <a:rPr lang="en-US"/>
              <a:t>I tested K = 4 as well, but that was slightly slower, so I stopped there (for AVX-512). For symmetry, we have K = 2, 4, 8, 16.</a:t>
            </a:r>
          </a:p>
        </p188:txBody>
      </p188:reply>
    </p188:replyLst>
    <p188:txBody>
      <a:bodyPr/>
      <a:lstStyle/>
      <a:p>
        <a:r>
          <a:rPr lang="de-CH"/>
          <a:t>I haven‘t done the ILP. Can somebody confirm it that i have read that correctly that we have the best performance with 2 accumulators?
What have we all tested?
</a:t>
        </a:r>
      </a:p>
    </p188:txBody>
  </p188:cm>
  <p188:cm id="{9627C632-349C-4D83-88D4-CB157D2C1D1E}" authorId="{3FFE30F8-E383-BF4E-3C68-6EFA827B55A5}" created="2026-06-04T02:47:17.556">
    <ac:txMkLst xmlns:ac="http://schemas.microsoft.com/office/drawing/2013/main/command">
      <pc:docMk xmlns:pc="http://schemas.microsoft.com/office/powerpoint/2013/main/command"/>
      <pc:sldMk xmlns:pc="http://schemas.microsoft.com/office/powerpoint/2013/main/command" cId="0" sldId="273"/>
      <ac:spMk id="9" creationId="{7F30DE80-7F9A-846A-25CD-1C8DBCC6C7BC}"/>
      <ac:txMk cp="0" len="1">
        <ac:context len="14" hash="507886337"/>
      </ac:txMk>
    </ac:txMkLst>
    <p188:pos x="1582615" y="597876"/>
    <p188:txBody>
      <a:bodyPr/>
      <a:lstStyle/>
      <a:p>
        <a:r>
          <a:rPr lang="en-US"/>
          <a:t>Each accumulator is a vector of 16 floats.</a:t>
        </a:r>
      </a:p>
    </p188:txBody>
  </p188:cm>
  <p188:cm id="{31999964-06FA-4374-9F19-E8921570F95D}" authorId="{05ADCD58-15E4-FE81-9CD9-131803BD8772}" created="2026-06-05T00:43:02.951">
    <ac:deMkLst xmlns:ac="http://schemas.microsoft.com/office/drawing/2013/main/command">
      <pc:docMk xmlns:pc="http://schemas.microsoft.com/office/powerpoint/2013/main/command"/>
      <pc:sldMk xmlns:pc="http://schemas.microsoft.com/office/powerpoint/2013/main/command" cId="0" sldId="273"/>
      <ac:spMk id="3" creationId="{1B5D5D64-1D17-804D-0069-F0EB052F422C}"/>
    </ac:deMkLst>
    <p188:txBody>
      <a:bodyPr/>
      <a:lstStyle/>
      <a:p>
        <a:r>
          <a:rPr lang="en-US"/>
          <a:t>here it should be 8 floats not 4 doubles, v2 already switched to float</a:t>
        </a:r>
      </a:p>
    </p188:txBody>
  </p188:cm>
</p188:cmLst>
</file>

<file path=ppt/comments/modernComment_113_3A67C7C7.xml><?xml version="1.0" encoding="utf-8"?>
<p188:cmLst xmlns:a="http://schemas.openxmlformats.org/drawingml/2006/main" xmlns:r="http://schemas.openxmlformats.org/officeDocument/2006/relationships" xmlns:p188="http://schemas.microsoft.com/office/powerpoint/2018/8/main">
  <p188:cm id="{5574E596-4BBF-4E34-BBB5-D0DA257EEB71}" authorId="{B7759DEE-4C8C-B6F2-520D-9161DF9ABB43}" created="2026-06-01T12:24:15.140">
    <ac:deMkLst xmlns:ac="http://schemas.microsoft.com/office/drawing/2013/main/command">
      <pc:docMk xmlns:pc="http://schemas.microsoft.com/office/powerpoint/2013/main/command"/>
      <pc:sldMk xmlns:pc="http://schemas.microsoft.com/office/powerpoint/2013/main/command" cId="979879879" sldId="275"/>
      <ac:spMk id="5" creationId="{00000000-0000-0000-0000-000000000000}"/>
    </ac:deMkLst>
    <p188:txBody>
      <a:bodyPr/>
      <a:lstStyle/>
      <a:p>
        <a:r>
          <a:rPr lang="de-CH"/>
          <a:t>Again im not fully sure if this plot is correct. Can someone please proofread it</a:t>
        </a:r>
      </a:p>
    </p188:txBody>
  </p188:cm>
  <p188:cm id="{DCF6E9DC-324B-4546-98EB-A6AE7BD3301A}" authorId="{05ADCD58-15E4-FE81-9CD9-131803BD8772}" created="2026-06-01T13:26:34.493">
    <pc:sldMkLst xmlns:pc="http://schemas.microsoft.com/office/powerpoint/2013/main/command">
      <pc:docMk/>
      <pc:sldMk cId="979879879" sldId="275"/>
    </pc:sldMkLst>
    <p188:replyLst>
      <p188:reply id="{B90CD40C-192A-4337-9088-68A00938124F}" authorId="{05ADCD58-15E4-FE81-9CD9-131803BD8772}" created="2026-06-01T14:24:32.542">
        <p188:txBody>
          <a:bodyPr/>
          <a:lstStyle/>
          <a:p>
            <a:r>
              <a:rPr lang="en-US"/>
              <a:t>I think it's better to write scalar peak (4)
double vector peak (32) and float vector peak (64)</a:t>
            </a:r>
          </a:p>
        </p188:txBody>
      </p188:reply>
      <p188:reply id="{5E889570-A6FC-422A-A49B-489F8A22C34E}" authorId="{B7759DEE-4C8C-B6F2-520D-9161DF9ABB43}" created="2026-06-01T17:09:39.314">
        <p188:txBody>
          <a:bodyPr/>
          <a:lstStyle/>
          <a:p>
            <a:r>
              <a:rPr lang="de-CH"/>
              <a:t>Yes thats true, i will change the naming</a:t>
            </a:r>
          </a:p>
        </p188:txBody>
      </p188:reply>
      <p188:reply id="{9CCEA705-5042-4AE2-AFB0-FC73DA7012B1}" authorId="{B7759DEE-4C8C-B6F2-520D-9161DF9ABB43}" created="2026-06-01T17:15:39.246">
        <p188:txBody>
          <a:bodyPr/>
          <a:lstStyle/>
          <a:p>
            <a:r>
              <a:rPr lang="de-CH"/>
              <a:t>Regarding the peaks. Yeah the logic's right, but those are desktop Zen 5 numbers. The 7 350 is Krackan Point (mobile Zen 5) with 256-bit FP units, and AVX-512 is double-pumped, so it's 8 floats / 4 doubles per cycle = 32 float / 16 double. Mobile Zen 5 doesn't get the 2x that desktop does.</a:t>
            </a:r>
          </a:p>
        </p188:txBody>
      </p188:reply>
      <p188:reply id="{8957ADCC-6833-4FF7-A957-5DE7F65DA104}" authorId="{B7759DEE-4C8C-B6F2-520D-9161DF9ABB43}" created="2026-06-03T00:26:23.848">
        <p188:txBody>
          <a:bodyPr/>
          <a:lstStyle/>
          <a:p>
            <a:r>
              <a:rPr lang="de-CH"/>
              <a:t>Updated the roofline plot, such that it has the right memory bandwidth and include the correct variants</a:t>
            </a:r>
          </a:p>
        </p188:txBody>
      </p188:reply>
    </p188:replyLst>
    <p188:txBody>
      <a:bodyPr/>
      <a:lstStyle/>
      <a:p>
        <a:r>
          <a:rPr lang="en-US"/>
          <a:t>the scalar peak is correct, but the float should be 64 and the double 32, because there are 2 fma units and each perform 2 flops per cycle, so we have 4 * 8 flops for double vector and 4 * 16 flops for floats </a:t>
        </a:r>
      </a:p>
    </p188:txBody>
  </p188:cm>
</p188:cmLst>
</file>

<file path=ppt/comments/modernComment_114_260AA9EE.xml><?xml version="1.0" encoding="utf-8"?>
<p188:cmLst xmlns:a="http://schemas.openxmlformats.org/drawingml/2006/main" xmlns:r="http://schemas.openxmlformats.org/officeDocument/2006/relationships" xmlns:p188="http://schemas.microsoft.com/office/powerpoint/2018/8/main">
  <p188:cm id="{11D7F899-D12B-4C43-998A-17FDEB5C542E}" authorId="{3FFE30F8-E383-BF4E-3C68-6EFA827B55A5}" created="2026-06-03T22:01:44.301">
    <ac:txMkLst xmlns:ac="http://schemas.microsoft.com/office/drawing/2013/main/command">
      <pc:docMk xmlns:pc="http://schemas.microsoft.com/office/powerpoint/2013/main/command"/>
      <pc:sldMk xmlns:pc="http://schemas.microsoft.com/office/powerpoint/2013/main/command" cId="638233070" sldId="276"/>
      <ac:spMk id="6" creationId="{CCFDC023-FEDA-9AF5-8A47-202C171DA93C}"/>
      <ac:txMk cp="0" len="104">
        <ac:context len="105" hash="1223690214"/>
      </ac:txMk>
    </ac:txMkLst>
    <p188:pos x="7913076" y="254976"/>
    <p188:txBody>
      <a:bodyPr/>
      <a:lstStyle/>
      <a:p>
        <a:r>
          <a:rPr lang="en-US"/>
          <a:t>Do we keep these texts or are they just notes?</a:t>
        </a:r>
      </a:p>
    </p188:txBody>
  </p188:cm>
</p188:cmLst>
</file>

<file path=ppt/comments/modernComment_116_861FAE81.xml><?xml version="1.0" encoding="utf-8"?>
<p188:cmLst xmlns:a="http://schemas.openxmlformats.org/drawingml/2006/main" xmlns:r="http://schemas.openxmlformats.org/officeDocument/2006/relationships" xmlns:p188="http://schemas.microsoft.com/office/powerpoint/2018/8/main">
  <p188:cm id="{E1A5DFB6-0899-427D-B464-3AE5398DE499}" authorId="{B7759DEE-4C8C-B6F2-520D-9161DF9ABB43}" created="2026-06-01T17:09:05.912">
    <pc:sldMkLst xmlns:pc="http://schemas.microsoft.com/office/powerpoint/2013/main/command">
      <pc:docMk/>
      <pc:sldMk cId="2250223233" sldId="278"/>
    </pc:sldMkLst>
    <p188:replyLst>
      <p188:reply id="{C58E06A5-4E82-4924-A528-90050FDAF2CA}" authorId="{B7759DEE-4C8C-B6F2-520D-9161DF9ABB43}" created="2026-06-02T23:02:17.497">
        <p188:txBody>
          <a:bodyPr/>
          <a:lstStyle/>
          <a:p>
            <a:r>
              <a:rPr lang="de-CH"/>
              <a:t>Baseline was added, additionally also the avx512 (with no polyexp
</a:t>
            </a:r>
          </a:p>
        </p188:txBody>
      </p188:reply>
    </p188:replyLst>
    <p188:txBody>
      <a:bodyPr/>
      <a:lstStyle/>
      <a:p>
        <a:r>
          <a:rPr lang="de-CH"/>
          <a:t>Maybe add the baseline</a:t>
        </a:r>
      </a:p>
    </p188:txBody>
  </p188:cm>
  <p188:cm id="{EDB00BE2-D1E2-48B6-8185-98BA6D9CA84E}" authorId="{05ADCD58-15E4-FE81-9CD9-131803BD8772}" created="2026-06-03T06:15:12.908">
    <pc:sldMkLst xmlns:pc="http://schemas.microsoft.com/office/powerpoint/2013/main/command">
      <pc:docMk/>
      <pc:sldMk cId="2250223233" sldId="278"/>
    </pc:sldMkLst>
    <p188:txBody>
      <a:bodyPr/>
      <a:lstStyle/>
      <a:p>
        <a:r>
          <a:rPr lang="en-US"/>
          <a:t>on the bottom it's not min for cycles but median of 15 runs and we should add ",using tsc registers"</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A053C591-B89D-45CF-BBCA-34DF3966BAF9}" authorId="{F87F92C1-5E46-9AC6-53C8-A051C3D21411}" created="2026-06-01T10:38:27.617">
    <pc:sldMkLst xmlns:pc="http://schemas.microsoft.com/office/powerpoint/2013/main/command">
      <pc:docMk/>
      <pc:sldMk cId="0" sldId="280"/>
    </pc:sldMkLst>
    <p188:replyLst>
      <p188:reply id="{9F966799-FCCE-4316-8243-6D35A99C3DA0}" authorId="{B7759DEE-4C8C-B6F2-520D-9161DF9ABB43}" created="2026-06-01T11:04:54.771">
        <p188:txBody>
          <a:bodyPr/>
          <a:lstStyle/>
          <a:p>
            <a:r>
              <a:rPr lang="de-CH"/>
              <a:t>I mean the grey before and after i thought about just the other opreations/fmas
Then the red bar is what has a lot of dependencies and what we wanted to optimize. (There are threee things, exp calls to libm, sqrt/div, and the subnormals)
then with the updated code we still have the grey operations surrounding. The green bar is now optimized. Since we used FTZ (fetch to zero) we dont have any subnormals anymore. So two things are left. The rsqrt (which allready includes the inverse) and the vectorized exp (we implemented that ourselv so we dont have to call an external library)
</a:t>
            </a:r>
          </a:p>
        </p188:txBody>
      </p188:reply>
      <p188:reply id="{C5E85B5B-9C3D-4958-98C1-D17DD1F89620}" authorId="{B7759DEE-4C8C-B6F2-520D-9161DF9ABB43}" created="2026-06-01T11:05:12.013">
        <p188:txBody>
          <a:bodyPr/>
          <a:lstStyle/>
          <a:p>
            <a:r>
              <a:rPr lang="de-CH"/>
              <a:t>But yeah maybe i should add some more text to those red/Green blocks
</a:t>
            </a:r>
          </a:p>
        </p188:txBody>
      </p188:reply>
      <p188:reply id="{01731FC4-7DC2-4CA7-9BED-1E12001B3DCE}" authorId="{F87F92C1-5E46-9AC6-53C8-A051C3D21411}" created="2026-06-03T21:16:08.733">
        <p188:txBody>
          <a:bodyPr/>
          <a:lstStyle/>
          <a:p>
            <a:r>
              <a:rPr lang="nl-NL"/>
              <a:t>ah so it is a dependency chain, where we show that we optimized the bottleneck?</a:t>
            </a:r>
          </a:p>
        </p188:txBody>
      </p188:reply>
    </p188:replyLst>
    <p188:txBody>
      <a:bodyPr/>
      <a:lstStyle/>
      <a:p>
        <a:r>
          <a:rPr lang="nl-NL"/>
          <a:t>the "before" bar is divided in 5 pieces, 2 grey and 3 red, why? Same question for the "after" bar</a:t>
        </a:r>
      </a:p>
    </p188:txBody>
  </p188:cm>
  <p188:cm id="{C0CD26F5-CFCF-498C-A18D-0FB6CF156C7B}" authorId="{3FFE30F8-E383-BF4E-3C68-6EFA827B55A5}" created="2026-06-04T02:21:33.142">
    <ac:txMkLst xmlns:ac="http://schemas.microsoft.com/office/drawing/2013/main/command">
      <pc:docMk xmlns:pc="http://schemas.microsoft.com/office/powerpoint/2013/main/command"/>
      <pc:sldMk xmlns:pc="http://schemas.microsoft.com/office/powerpoint/2013/main/command" cId="0" sldId="280"/>
      <ac:spMk id="121" creationId="{00000000-0000-0000-0000-000000000000}"/>
      <ac:txMk cp="173" len="10">
        <ac:context len="263" hash="827546116"/>
      </ac:txMk>
    </ac:txMkLst>
    <p188:pos x="1784838" y="1310053"/>
    <p188:txBody>
      <a:bodyPr/>
      <a:lstStyle/>
      <a:p>
        <a:r>
          <a:rPr lang="en-US"/>
          <a:t>Mention that subnormals are commonly produced when calculating repulsion forces for long-distance pedestrian pairs, without writing it out.</a:t>
        </a:r>
      </a:p>
    </p188:txBody>
  </p188:cm>
</p188:cmLst>
</file>

<file path=ppt/comments/modernComment_119_0.xml><?xml version="1.0" encoding="utf-8"?>
<p188:cmLst xmlns:a="http://schemas.openxmlformats.org/drawingml/2006/main" xmlns:r="http://schemas.openxmlformats.org/officeDocument/2006/relationships" xmlns:p188="http://schemas.microsoft.com/office/powerpoint/2018/8/main">
  <p188:cm id="{DD1173E8-E164-4974-8880-8CC90517C55D}" authorId="{05ADCD58-15E4-FE81-9CD9-131803BD8772}" created="2026-06-03T07:18:28.633">
    <pc:sldMkLst xmlns:pc="http://schemas.microsoft.com/office/powerpoint/2013/main/command">
      <pc:docMk/>
      <pc:sldMk cId="0" sldId="281"/>
    </pc:sldMkLst>
    <p188:replyLst>
      <p188:reply id="{B52895A2-35B9-4B1F-A9E9-91D1536FB518}" authorId="{F87F92C1-5E46-9AC6-53C8-A051C3D21411}" created="2026-06-03T21:24:05.739">
        <p188:txBody>
          <a:bodyPr/>
          <a:lstStyle/>
          <a:p>
            <a:r>
              <a:rPr lang="nl-NL"/>
              <a:t>I think elements or values is correct, because a vector holds elements not instructions. Also it doesn't perfectly increase by 2x the performance</a:t>
            </a:r>
          </a:p>
        </p188:txBody>
      </p188:reply>
    </p188:replyLst>
    <p188:txBody>
      <a:bodyPr/>
      <a:lstStyle/>
      <a:p>
        <a:r>
          <a:rPr lang="en-US"/>
          <a:t>on the right it's more correct to say instructions instead of elements i think</a:t>
        </a:r>
      </a:p>
    </p188:txBody>
  </p188:cm>
  <p188:cm id="{7BE41E10-E329-4143-8B61-847FB3895B52}" authorId="{3FFE30F8-E383-BF4E-3C68-6EFA827B55A5}" created="2026-06-04T03:07:38.492">
    <ac:txMkLst xmlns:ac="http://schemas.microsoft.com/office/drawing/2013/main/command">
      <pc:docMk xmlns:pc="http://schemas.microsoft.com/office/powerpoint/2013/main/command"/>
      <pc:sldMk xmlns:pc="http://schemas.microsoft.com/office/powerpoint/2013/main/command" cId="0" sldId="281"/>
      <ac:spMk id="126" creationId="{00000000-0000-0000-0000-000000000000}"/>
      <ac:txMk cp="34" len="14">
        <ac:context len="49" hash="2368702997"/>
      </ac:txMk>
    </ac:txMkLst>
    <p188:pos x="1635369" y="650630"/>
    <p188:txBody>
      <a:bodyPr/>
      <a:lstStyle/>
      <a:p>
        <a:r>
          <a:rPr lang="en-US"/>
          <a:t>Mention that this would be 96 if not for the 256-bit FPU datapaths.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2930" name="Rectangle 2"/>
          <p:cNvSpPr>
            <a:spLocks noGrp="1" noChangeArrowheads="1"/>
          </p:cNvSpPr>
          <p:nvPr>
            <p:ph type="hdr" sz="quarter"/>
          </p:nvPr>
        </p:nvSpPr>
        <p:spPr bwMode="auto">
          <a:xfrm>
            <a:off x="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defTabSz="965200">
              <a:defRPr sz="1200" smtClean="0">
                <a:latin typeface="Times New Roman" pitchFamily="18" charset="0"/>
              </a:defRPr>
            </a:lvl1pPr>
          </a:lstStyle>
          <a:p>
            <a:pPr>
              <a:defRPr/>
            </a:pPr>
            <a:r>
              <a:rPr lang="en-US"/>
              <a:t>DAC 2001 Tutorial</a:t>
            </a:r>
          </a:p>
        </p:txBody>
      </p:sp>
      <p:sp>
        <p:nvSpPr>
          <p:cNvPr id="252931" name="Rectangle 3"/>
          <p:cNvSpPr>
            <a:spLocks noGrp="1" noChangeArrowheads="1"/>
          </p:cNvSpPr>
          <p:nvPr>
            <p:ph type="dt" sz="quarter" idx="1"/>
          </p:nvPr>
        </p:nvSpPr>
        <p:spPr bwMode="auto">
          <a:xfrm>
            <a:off x="417195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algn="r" defTabSz="965200">
              <a:defRPr sz="1200" smtClean="0">
                <a:latin typeface="Times New Roman" pitchFamily="18" charset="0"/>
              </a:defRPr>
            </a:lvl1pPr>
          </a:lstStyle>
          <a:p>
            <a:pPr>
              <a:defRPr/>
            </a:pPr>
            <a:endParaRPr lang="en-US"/>
          </a:p>
        </p:txBody>
      </p:sp>
      <p:sp>
        <p:nvSpPr>
          <p:cNvPr id="252932" name="Rectangle 4"/>
          <p:cNvSpPr>
            <a:spLocks noGrp="1" noChangeArrowheads="1"/>
          </p:cNvSpPr>
          <p:nvPr>
            <p:ph type="ftr" sz="quarter" idx="2"/>
          </p:nvPr>
        </p:nvSpPr>
        <p:spPr bwMode="auto">
          <a:xfrm>
            <a:off x="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defTabSz="965200">
              <a:defRPr sz="1200" smtClean="0">
                <a:latin typeface="Times New Roman" pitchFamily="18" charset="0"/>
                <a:cs typeface="Times New Roman" pitchFamily="18" charset="0"/>
              </a:defRPr>
            </a:lvl1pPr>
          </a:lstStyle>
          <a:p>
            <a:pPr>
              <a:defRPr/>
            </a:pPr>
            <a:r>
              <a:rPr lang="en-US"/>
              <a:t>©R.A. Rutenbar, 2001</a:t>
            </a:r>
          </a:p>
        </p:txBody>
      </p:sp>
      <p:sp>
        <p:nvSpPr>
          <p:cNvPr id="252933" name="Rectangle 5"/>
          <p:cNvSpPr>
            <a:spLocks noGrp="1" noChangeArrowheads="1"/>
          </p:cNvSpPr>
          <p:nvPr>
            <p:ph type="sldNum" sz="quarter" idx="3"/>
          </p:nvPr>
        </p:nvSpPr>
        <p:spPr bwMode="auto">
          <a:xfrm>
            <a:off x="417195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algn="r" defTabSz="965200">
              <a:defRPr sz="1200" smtClean="0">
                <a:latin typeface="Times New Roman" pitchFamily="18" charset="0"/>
              </a:defRPr>
            </a:lvl1pPr>
          </a:lstStyle>
          <a:p>
            <a:pPr>
              <a:defRPr/>
            </a:pPr>
            <a:fld id="{83587096-7852-44F5-9A71-D621B1FF2472}" type="slidenum">
              <a:rPr lang="en-US"/>
              <a:pPr>
                <a:defRPr/>
              </a:pPr>
              <a:t>‹#›</a:t>
            </a:fld>
            <a:endParaRPr lang="en-US"/>
          </a:p>
        </p:txBody>
      </p:sp>
    </p:spTree>
    <p:extLst>
      <p:ext uri="{BB962C8B-B14F-4D97-AF65-F5344CB8AC3E}">
        <p14:creationId xmlns:p14="http://schemas.microsoft.com/office/powerpoint/2010/main" val="2614196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411480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990600" y="4572000"/>
            <a:ext cx="53340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8582" name="Rectangle 6"/>
          <p:cNvSpPr>
            <a:spLocks noGrp="1" noChangeArrowheads="1"/>
          </p:cNvSpPr>
          <p:nvPr>
            <p:ph type="ftr" sz="quarter" idx="4"/>
          </p:nvPr>
        </p:nvSpPr>
        <p:spPr bwMode="auto">
          <a:xfrm>
            <a:off x="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p14="http://schemas.microsoft.com/office/powerpoint/2010/main" val="8108629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Slide  ·  TIME: ~0.5 min</a:t>
            </a:r>
          </a:p>
          <a:p>
            <a:r>
              <a:t>GOAL: say the project number and ONE sentence on what the kernel computes.</a:t>
            </a:r>
          </a:p>
          <a:p>
            <a:r>
              <a:t>DO keep your names; the ETH logo is already on this layout.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(merged)  ·  TIME: ~1.5 min</a:t>
            </a:r>
          </a:p>
          <a:p>
            <a:r>
              <a:t>GOAL: just enough so the cost analysis &amp; roofline make sense. DON’T derive or prove anything.</a:t>
            </a:r>
          </a:p>
          <a:p>
            <a:r>
              <a:t>The course allows up to 2 algorithm slides — we use 1 to leave room for 3 optimizations.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BC30-38EA-C317-A4F0-71725C934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F3982-B242-78FF-F40C-7A04FC09C09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5BD4902-28AB-4979-327C-A60AB62E9479}"/>
              </a:ext>
            </a:extLst>
          </p:cNvPr>
          <p:cNvSpPr>
            <a:spLocks noGrp="1"/>
          </p:cNvSpPr>
          <p:nvPr>
            <p:ph type="body" sz="quarter" idx="3"/>
          </p:nvPr>
        </p:nvSpPr>
        <p:spPr/>
        <p:txBody>
          <a:bodyPr/>
          <a:lstStyle/>
          <a:p>
            <a:r>
              <a:t>LAYOUT: Title Only (merged)  ·  TIME: ~1.5 min</a:t>
            </a:r>
          </a:p>
          <a:p>
            <a:r>
              <a:t>GOAL: just enough so the cost analysis &amp; roofline make sense. DON’T derive or prove anything.</a:t>
            </a:r>
          </a:p>
          <a:p>
            <a:r>
              <a:t>The course allows up to 2 algorithm slides — we use 1 to leave room for 3 optimizations.</a:t>
            </a:r>
          </a:p>
        </p:txBody>
      </p:sp>
      <p:sp>
        <p:nvSpPr>
          <p:cNvPr id="4" name="Slide Number Placeholder 3">
            <a:extLst>
              <a:ext uri="{FF2B5EF4-FFF2-40B4-BE49-F238E27FC236}">
                <a16:creationId xmlns:a16="http://schemas.microsoft.com/office/drawing/2014/main" id="{5802BD3C-9B9E-7CE8-EEE8-9D2DDCB3B705}"/>
              </a:ext>
            </a:extLst>
          </p:cNvPr>
          <p:cNvSpPr>
            <a:spLocks noGrp="1"/>
          </p:cNvSpPr>
          <p:nvPr>
            <p:ph type="sldNum" sz="quarter" idx="5"/>
          </p:nvPr>
        </p:nvSpPr>
        <p:spPr/>
      </p:sp>
    </p:spTree>
    <p:extLst>
      <p:ext uri="{BB962C8B-B14F-4D97-AF65-F5344CB8AC3E}">
        <p14:creationId xmlns:p14="http://schemas.microsoft.com/office/powerpoint/2010/main" val="4058451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~1.5 min</a:t>
            </a:r>
          </a:p>
          <a:p>
            <a:r>
              <a:t>GOAL: set up the roofline. SELF-CHECK: if any bound exceeds peak, you made an arithmetic error.</a:t>
            </a:r>
          </a:p>
          <a:p>
            <a:r>
              <a:t>Common ASL traps: flops/byte vs flops/double (×8); summing shared ports instead of the bottleneck; forgetting write-allocate misses.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B68CB-1780-672C-8D04-2F94B5F25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1CE4F-F522-CC01-4F47-90B6CA3B1F2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CAB3B08-6F5C-C13F-94E9-FDCCA347F8EF}"/>
              </a:ext>
            </a:extLst>
          </p:cNvPr>
          <p:cNvSpPr>
            <a:spLocks noGrp="1"/>
          </p:cNvSpPr>
          <p:nvPr>
            <p:ph type="body" sz="quarter" idx="3"/>
          </p:nvPr>
        </p:nvSpPr>
        <p:spPr/>
        <p:txBody>
          <a:bodyPr/>
          <a:lstStyle/>
          <a:p>
            <a:r>
              <a:t>LAYOUT: Title + Content  ·  TIME: ~1.5 min</a:t>
            </a:r>
          </a:p>
          <a:p>
            <a:r>
              <a:t>GOAL: set up the roofline. SELF-CHECK: if any bound exceeds peak, you made an arithmetic error.</a:t>
            </a:r>
          </a:p>
          <a:p>
            <a:r>
              <a:t>Common ASL traps: flops/byte vs flops/double (×8); summing shared ports instead of the bottleneck; forgetting write-allocate misses.</a:t>
            </a:r>
          </a:p>
        </p:txBody>
      </p:sp>
      <p:sp>
        <p:nvSpPr>
          <p:cNvPr id="4" name="Slide Number Placeholder 3">
            <a:extLst>
              <a:ext uri="{FF2B5EF4-FFF2-40B4-BE49-F238E27FC236}">
                <a16:creationId xmlns:a16="http://schemas.microsoft.com/office/drawing/2014/main" id="{BFE8F151-B303-E57A-2921-1C6AC2E3EA6A}"/>
              </a:ext>
            </a:extLst>
          </p:cNvPr>
          <p:cNvSpPr>
            <a:spLocks noGrp="1"/>
          </p:cNvSpPr>
          <p:nvPr>
            <p:ph type="sldNum" sz="quarter" idx="5"/>
          </p:nvPr>
        </p:nvSpPr>
        <p:spPr/>
      </p:sp>
    </p:spTree>
    <p:extLst>
      <p:ext uri="{BB962C8B-B14F-4D97-AF65-F5344CB8AC3E}">
        <p14:creationId xmlns:p14="http://schemas.microsoft.com/office/powerpoint/2010/main" val="531901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~0.5 min</a:t>
            </a:r>
          </a:p>
          <a:p>
            <a:r>
              <a:t>GOAL: the big picture + baseline % of peak in one line. This replaces a separate baseline slide.</a:t>
            </a:r>
          </a:p>
          <a:p>
            <a:r>
              <a:t>Make clear the versions STACK (v3 = v1+v2+v3) so the results plot reads as a cumulative climb.</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AFAA9-68F8-F34F-67D5-FB7A0C0DA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856AD-569B-6879-C998-88EA6E8D1B3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F546016-093D-36EC-DBDA-73E0A88FFD2B}"/>
              </a:ext>
            </a:extLst>
          </p:cNvPr>
          <p:cNvSpPr>
            <a:spLocks noGrp="1"/>
          </p:cNvSpPr>
          <p:nvPr>
            <p:ph type="body" sz="quarter" idx="3"/>
          </p:nvPr>
        </p:nvSpPr>
        <p:spPr/>
        <p:txBody>
          <a:bodyPr/>
          <a:lstStyle/>
          <a:p>
            <a:endParaRPr lang="en-US">
              <a:cs typeface="Times New Roman"/>
            </a:endParaRPr>
          </a:p>
        </p:txBody>
      </p:sp>
      <p:sp>
        <p:nvSpPr>
          <p:cNvPr id="4" name="Slide Number Placeholder 3">
            <a:extLst>
              <a:ext uri="{FF2B5EF4-FFF2-40B4-BE49-F238E27FC236}">
                <a16:creationId xmlns:a16="http://schemas.microsoft.com/office/drawing/2014/main" id="{FC4EAC4A-3F84-F017-1F1D-C3058020825D}"/>
              </a:ext>
            </a:extLst>
          </p:cNvPr>
          <p:cNvSpPr>
            <a:spLocks noGrp="1"/>
          </p:cNvSpPr>
          <p:nvPr>
            <p:ph type="sldNum" sz="quarter" idx="5"/>
          </p:nvPr>
        </p:nvSpPr>
        <p:spPr/>
      </p:sp>
    </p:spTree>
    <p:extLst>
      <p:ext uri="{BB962C8B-B14F-4D97-AF65-F5344CB8AC3E}">
        <p14:creationId xmlns:p14="http://schemas.microsoft.com/office/powerpoint/2010/main" val="1725682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a:cs typeface="Times New Roman"/>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E9AB-3EC6-A373-FBFF-3D559A578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3F86F-3E89-2128-E863-2B680F0AB84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E1556E-E875-FB21-1875-C780A773DF96}"/>
              </a:ext>
            </a:extLst>
          </p:cNvPr>
          <p:cNvSpPr>
            <a:spLocks noGrp="1"/>
          </p:cNvSpPr>
          <p:nvPr>
            <p:ph type="body" sz="quarter" idx="3"/>
          </p:nvPr>
        </p:nvSpPr>
        <p:spPr/>
        <p:txBody>
          <a:bodyPr/>
          <a:lstStyle/>
          <a:p>
            <a:r>
              <a:t>LAYOUT: Title Only  ·  TIME: ~1.5 min</a:t>
            </a:r>
          </a:p>
          <a:p>
            <a:r>
              <a:t>GOAL: first optimization. Swap the example for your real one. End on this step’s speedup.</a:t>
            </a:r>
          </a:p>
        </p:txBody>
      </p:sp>
      <p:sp>
        <p:nvSpPr>
          <p:cNvPr id="4" name="Slide Number Placeholder 3">
            <a:extLst>
              <a:ext uri="{FF2B5EF4-FFF2-40B4-BE49-F238E27FC236}">
                <a16:creationId xmlns:a16="http://schemas.microsoft.com/office/drawing/2014/main" id="{0527923E-2C28-92D7-BF34-6B236BE06748}"/>
              </a:ext>
            </a:extLst>
          </p:cNvPr>
          <p:cNvSpPr>
            <a:spLocks noGrp="1"/>
          </p:cNvSpPr>
          <p:nvPr>
            <p:ph type="sldNum" sz="quarter" idx="5"/>
          </p:nvPr>
        </p:nvSpPr>
        <p:spPr/>
      </p:sp>
    </p:spTree>
    <p:extLst>
      <p:ext uri="{BB962C8B-B14F-4D97-AF65-F5344CB8AC3E}">
        <p14:creationId xmlns:p14="http://schemas.microsoft.com/office/powerpoint/2010/main" val="2389435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second optimization. A single accumulator is latency-bound; several expose ILP.</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second optimization. A single accumulator is latency-bound; several expose ILP.</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D5747-AF8D-A84A-6E58-400FDBA88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7863A-B1F5-1EFA-8F9E-F2A17514C0A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2CE8C73-0D11-F62A-5ECC-387F788F3976}"/>
              </a:ext>
            </a:extLst>
          </p:cNvPr>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a:extLst>
              <a:ext uri="{FF2B5EF4-FFF2-40B4-BE49-F238E27FC236}">
                <a16:creationId xmlns:a16="http://schemas.microsoft.com/office/drawing/2014/main" id="{94C62206-8A96-1202-EACC-6545F00573B7}"/>
              </a:ext>
            </a:extLst>
          </p:cNvPr>
          <p:cNvSpPr>
            <a:spLocks noGrp="1"/>
          </p:cNvSpPr>
          <p:nvPr>
            <p:ph type="sldNum" sz="quarter" idx="5"/>
          </p:nvPr>
        </p:nvSpPr>
        <p:spPr/>
      </p:sp>
    </p:spTree>
    <p:extLst>
      <p:ext uri="{BB962C8B-B14F-4D97-AF65-F5344CB8AC3E}">
        <p14:creationId xmlns:p14="http://schemas.microsoft.com/office/powerpoint/2010/main" val="2318567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F73FF-C05F-BB42-136A-05E99C863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06341-D595-FB0F-1D10-A323C7721F7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9135AB4-8A38-8463-E91A-1F21A5D0696E}"/>
              </a:ext>
            </a:extLst>
          </p:cNvPr>
          <p:cNvSpPr>
            <a:spLocks noGrp="1"/>
          </p:cNvSpPr>
          <p:nvPr>
            <p:ph type="body" sz="quarter" idx="3"/>
          </p:nvPr>
        </p:nvSpPr>
        <p:spPr/>
        <p:txBody>
          <a:bodyPr/>
          <a:lstStyle/>
          <a:p>
            <a:r>
              <a:t>LAYOUT: Title Only  ·  TIME: ~1.5 min</a:t>
            </a:r>
          </a:p>
          <a:p>
            <a:r>
              <a:t>GOAL: the main evidence — and that it is TRUSTWORTHY. State HOW you measured (cycles, turbo off, cold/warm cache, median of N) and that you VALIDATED correctness vs the baseline — the professor WILL ask.</a:t>
            </a:r>
          </a:p>
          <a:p>
            <a:r>
              <a:rPr>
                <a:latin typeface="Times New Roman"/>
                <a:cs typeface="Times New Roman"/>
              </a:rPr>
              <a:t>DO push sizes past the last cache level so the memory-bound regime shows.</a:t>
            </a:r>
            <a:br>
              <a:rPr lang="en-US">
                <a:latin typeface="Times New Roman"/>
                <a:cs typeface="Times New Roman"/>
              </a:rPr>
            </a:br>
            <a:br>
              <a:rPr lang="en-US">
                <a:cs typeface="Times New Roman"/>
              </a:rPr>
            </a:br>
            <a:r>
              <a:rPr lang="en-US">
                <a:latin typeface="Times New Roman"/>
                <a:cs typeface="Times New Roman"/>
              </a:rPr>
              <a:t>L2 size still has to be drawn here</a:t>
            </a:r>
            <a:endParaRPr>
              <a:cs typeface="Times New Roman"/>
            </a:endParaRPr>
          </a:p>
        </p:txBody>
      </p:sp>
      <p:sp>
        <p:nvSpPr>
          <p:cNvPr id="4" name="Slide Number Placeholder 3">
            <a:extLst>
              <a:ext uri="{FF2B5EF4-FFF2-40B4-BE49-F238E27FC236}">
                <a16:creationId xmlns:a16="http://schemas.microsoft.com/office/drawing/2014/main" id="{3B79FED1-62CA-6862-9D48-787700204788}"/>
              </a:ext>
            </a:extLst>
          </p:cNvPr>
          <p:cNvSpPr>
            <a:spLocks noGrp="1"/>
          </p:cNvSpPr>
          <p:nvPr>
            <p:ph type="sldNum" sz="quarter" idx="5"/>
          </p:nvPr>
        </p:nvSpPr>
        <p:spPr/>
      </p:sp>
    </p:spTree>
    <p:extLst>
      <p:ext uri="{BB962C8B-B14F-4D97-AF65-F5344CB8AC3E}">
        <p14:creationId xmlns:p14="http://schemas.microsoft.com/office/powerpoint/2010/main" val="2451068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latin typeface="Times New Roman"/>
                <a:cs typeface="Times New Roman"/>
              </a:rPr>
              <a:t>More like a placeholder, this still has to be verified and extended</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~0.5 min</a:t>
            </a:r>
          </a:p>
          <a:p>
            <a:r>
              <a:t>GOAL: land on a NUMBER, not “thank you, questions?”. Then take Q&amp;A.</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0E3CD-03C3-7060-05F0-B6A751E4A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17F8A-1ACE-84A5-5447-F5D6D6067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FD03A-A29A-3EF8-6EDC-92C34A1B7E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F8231B-2922-583D-DE51-1DA23475E308}"/>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959826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AAB27-2B20-D791-05E2-00D57D32A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D6A27-F0BD-375E-DEFB-1E2F26963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888E3-689C-F1B0-F2A0-75E6D71CBD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768D632-CBEB-B8D8-3860-A7E26B6C121B}"/>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815603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a:t>Click to edit Master title style</a:t>
            </a:r>
          </a:p>
        </p:txBody>
      </p:sp>
      <p:sp>
        <p:nvSpPr>
          <p:cNvPr id="3" name="Subtitle 2"/>
          <p:cNvSpPr>
            <a:spLocks noGrp="1"/>
          </p:cNvSpPr>
          <p:nvPr>
            <p:ph type="subTitle" idx="1"/>
          </p:nvPr>
        </p:nvSpPr>
        <p:spPr>
          <a:xfrm>
            <a:off x="685800" y="3886200"/>
            <a:ext cx="7677492" cy="7620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4052" y="381000"/>
            <a:ext cx="8405982" cy="762000"/>
          </a:xfrm>
        </p:spPr>
        <p:txBody>
          <a:bodyPr/>
          <a:lstStyle>
            <a:lvl1pPr>
              <a:defRPr>
                <a:latin typeface="Calibri" pitchFamily="34" charset="0"/>
              </a:defRPr>
            </a:lvl1pPr>
          </a:lstStyle>
          <a:p>
            <a:r>
              <a:rPr lang="en-US"/>
              <a:t>Click to edit Master title style</a:t>
            </a:r>
          </a:p>
        </p:txBody>
      </p:sp>
      <p:sp>
        <p:nvSpPr>
          <p:cNvPr id="3" name="Content Placeholder 2"/>
          <p:cNvSpPr>
            <a:spLocks noGrp="1"/>
          </p:cNvSpPr>
          <p:nvPr>
            <p:ph idx="1"/>
          </p:nvPr>
        </p:nvSpPr>
        <p:spPr>
          <a:xfrm>
            <a:off x="375773" y="1362075"/>
            <a:ext cx="7896225" cy="4972050"/>
          </a:xfrm>
        </p:spPr>
        <p:txBody>
          <a:bodyPr/>
          <a:lstStyle>
            <a:lvl1pPr>
              <a:spcBef>
                <a:spcPts val="1200"/>
              </a:spcBef>
              <a:defRPr>
                <a:latin typeface="Calibri" pitchFamily="34" charset="0"/>
              </a:defRPr>
            </a:lvl1pPr>
            <a:lvl2pPr>
              <a:spcAft>
                <a:spcPts val="600"/>
              </a:spcAft>
              <a:buClrTx/>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381000"/>
            <a:ext cx="8329038" cy="762000"/>
          </a:xfrm>
        </p:spPr>
        <p:txBody>
          <a:bodyPr/>
          <a:lstStyle>
            <a:lvl1pPr>
              <a:defRPr>
                <a:latin typeface="Calibri" pitchFamily="34"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88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37060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88158" y="371182"/>
            <a:ext cx="8388910" cy="762000"/>
          </a:xfrm>
          <a:prstGeom prst="rect">
            <a:avLst/>
          </a:prstGeom>
          <a:noFill/>
          <a:ln w="9525">
            <a:noFill/>
            <a:miter lim="800000"/>
            <a:headEnd/>
            <a:tailEnd/>
          </a:ln>
        </p:spPr>
        <p:txBody>
          <a:bodyPr vert="horz" wrap="square" lIns="91440" tIns="91440" rIns="91440" bIns="45720" numCol="1" anchor="t" anchorCtr="0" compatLnSpc="1">
            <a:prstTxWarp prst="textNoShape">
              <a:avLst/>
            </a:prstTxWarp>
          </a:bodyPr>
          <a:lstStyle/>
          <a:p>
            <a:pPr lvl="0"/>
            <a:r>
              <a:rPr lang="en-US"/>
              <a:t>Click to edit Master title style</a:t>
            </a:r>
          </a:p>
        </p:txBody>
      </p:sp>
      <p:sp>
        <p:nvSpPr>
          <p:cNvPr id="8195" name="Rectangle 3"/>
          <p:cNvSpPr>
            <a:spLocks noGrp="1" noChangeArrowheads="1"/>
          </p:cNvSpPr>
          <p:nvPr>
            <p:ph type="body" idx="1"/>
          </p:nvPr>
        </p:nvSpPr>
        <p:spPr bwMode="auto">
          <a:xfrm>
            <a:off x="396875" y="1362075"/>
            <a:ext cx="78962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chemeClr val="accent1">
            <a:lumMod val="75000"/>
            <a:lumOff val="25000"/>
          </a:schemeClr>
        </a:buClr>
        <a:buSzPct val="60000"/>
        <a:buFont typeface="Wingdings 2" pitchFamily="18" charset="2"/>
        <a:buChar char="¢"/>
        <a:defRPr sz="20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Tx/>
        <a:buSzPct val="110000"/>
        <a:buFont typeface="Wingdings" pitchFamily="2" charset="2"/>
        <a:buChar char="§"/>
        <a:defRPr sz="18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1800" i="1">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1E_CAE596C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4_260AA9EE.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10_0.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1_0.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19_0.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16_861FAE81.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microsoft.com/office/2018/10/relationships/comments" Target="../comments/modernComment_113_3A67C7C7.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microsoft.com/office/2018/10/relationships/comments" Target="../comments/modernComment_10E_0.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1C_0.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118745" indent="-118745"/>
            <a:r>
              <a:rPr lang="en-US">
                <a:solidFill>
                  <a:srgbClr val="808080"/>
                </a:solidFill>
                <a:latin typeface="Calibri"/>
                <a:ea typeface="Calibri"/>
                <a:cs typeface="Calibri"/>
              </a:rPr>
              <a:t>Optimizing the Social Force Model</a:t>
            </a:r>
            <a:endParaRPr lang="en-US">
              <a:solidFill>
                <a:srgbClr val="808080"/>
              </a:solidFill>
              <a:ea typeface="Calibri"/>
              <a:cs typeface="Calibri"/>
            </a:endParaRPr>
          </a:p>
        </p:txBody>
      </p:sp>
      <p:sp>
        <p:nvSpPr>
          <p:cNvPr id="3" name="Subtitle 2"/>
          <p:cNvSpPr>
            <a:spLocks noGrp="1"/>
          </p:cNvSpPr>
          <p:nvPr>
            <p:ph type="subTitle" idx="1"/>
          </p:nvPr>
        </p:nvSpPr>
        <p:spPr/>
        <p:txBody>
          <a:bodyPr/>
          <a:lstStyle/>
          <a:p>
            <a:r>
              <a:rPr lang="nl-NL" sz="1800">
                <a:solidFill>
                  <a:srgbClr val="808080"/>
                </a:solidFill>
                <a:latin typeface="Calibri"/>
                <a:ea typeface="Calibri"/>
                <a:cs typeface="Calibri"/>
              </a:rPr>
              <a:t>Quy Anh Nguyen</a:t>
            </a:r>
            <a:endParaRPr lang="nl-NL" sz="1800">
              <a:solidFill>
                <a:srgbClr val="808080"/>
              </a:solidFill>
              <a:ea typeface="Calibri"/>
              <a:cs typeface="Calibri"/>
            </a:endParaRPr>
          </a:p>
          <a:p>
            <a:r>
              <a:rPr lang="nl-NL" sz="1800">
                <a:solidFill>
                  <a:srgbClr val="808080"/>
                </a:solidFill>
                <a:latin typeface="Calibri"/>
                <a:ea typeface="Calibri"/>
                <a:cs typeface="Calibri"/>
              </a:rPr>
              <a:t>Ahmed Kallala</a:t>
            </a:r>
            <a:endParaRPr lang="nl-NL" sz="1800" b="0" i="0">
              <a:solidFill>
                <a:srgbClr val="808080"/>
              </a:solidFill>
              <a:latin typeface="Calibri"/>
              <a:ea typeface="Calibri"/>
              <a:cs typeface="Calibri"/>
            </a:endParaRPr>
          </a:p>
          <a:p>
            <a:r>
              <a:rPr lang="nl-NL" sz="1800">
                <a:solidFill>
                  <a:srgbClr val="808080"/>
                </a:solidFill>
                <a:latin typeface="Calibri"/>
                <a:ea typeface="Calibri"/>
                <a:cs typeface="Calibri"/>
              </a:rPr>
              <a:t>Smail Alijagic</a:t>
            </a:r>
            <a:endParaRPr lang="nl-NL" sz="1800" b="0" i="0">
              <a:solidFill>
                <a:srgbClr val="808080"/>
              </a:solidFill>
              <a:latin typeface="Calibri"/>
              <a:ea typeface="Calibri"/>
              <a:cs typeface="Calibri"/>
            </a:endParaRPr>
          </a:p>
          <a:p>
            <a:r>
              <a:rPr lang="nl-NL" sz="1800">
                <a:solidFill>
                  <a:srgbClr val="808080"/>
                </a:solidFill>
                <a:latin typeface="Calibri"/>
                <a:ea typeface="Calibri"/>
                <a:cs typeface="Calibri"/>
              </a:rPr>
              <a:t>Linus Baumberger</a:t>
            </a:r>
            <a:endParaRPr lang="nl-NL">
              <a:latin typeface="Calibri"/>
            </a:endParaRPr>
          </a:p>
        </p:txBody>
      </p:sp>
      <p:pic>
        <p:nvPicPr>
          <p:cNvPr id="4" name="Picture 3" descr="eth_logo.png"/>
          <p:cNvPicPr>
            <a:picLocks noChangeAspect="1"/>
          </p:cNvPicPr>
          <p:nvPr/>
        </p:nvPicPr>
        <p:blipFill>
          <a:blip r:embed="rId3"/>
          <a:stretch>
            <a:fillRect/>
          </a:stretch>
        </p:blipFill>
        <p:spPr>
          <a:xfrm>
            <a:off x="810065" y="5537277"/>
            <a:ext cx="2209800" cy="558723"/>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Problem &amp; </a:t>
            </a:r>
            <a:r>
              <a:rPr lang="en-US">
                <a:latin typeface="Calibri"/>
                <a:ea typeface="Calibri"/>
                <a:cs typeface="Calibri"/>
              </a:rPr>
              <a:t>Algorithm</a:t>
            </a:r>
          </a:p>
        </p:txBody>
      </p:sp>
      <p:sp>
        <p:nvSpPr>
          <p:cNvPr id="4" name="TextBox 3"/>
          <p:cNvSpPr txBox="1"/>
          <p:nvPr/>
        </p:nvSpPr>
        <p:spPr>
          <a:xfrm>
            <a:off x="411480" y="1691640"/>
            <a:ext cx="4160520" cy="2831544"/>
          </a:xfrm>
          <a:prstGeom prst="rect">
            <a:avLst/>
          </a:prstGeom>
          <a:noFill/>
        </p:spPr>
        <p:txBody>
          <a:bodyPr wrap="square" lIns="91440" tIns="45720" rIns="91440" bIns="45720" anchor="t">
            <a:spAutoFit/>
          </a:bodyPr>
          <a:lstStyle/>
          <a:p>
            <a:pPr>
              <a:spcAft>
                <a:spcPts val="1000"/>
              </a:spcAft>
            </a:pPr>
            <a:r>
              <a:rPr lang="de-CH" sz="1600">
                <a:solidFill>
                  <a:srgbClr val="000000"/>
                </a:solidFill>
                <a:latin typeface="Calibri"/>
                <a:ea typeface="Calibri"/>
                <a:cs typeface="Calibri"/>
              </a:rPr>
              <a:t>Input:</a:t>
            </a:r>
            <a:endParaRPr lang="nl-NL" sz="1600">
              <a:solidFill>
                <a:srgbClr val="808080"/>
              </a:solidFill>
              <a:latin typeface="Calibri"/>
              <a:ea typeface="Calibri"/>
              <a:cs typeface="Calibri"/>
            </a:endParaRPr>
          </a:p>
          <a:p>
            <a:pPr marL="285750" indent="-285750">
              <a:spcAft>
                <a:spcPts val="1000"/>
              </a:spcAft>
              <a:buFont typeface="Arial"/>
              <a:buChar char="•"/>
            </a:pPr>
            <a:r>
              <a:rPr lang="de-CH" sz="1600" b="0" err="1">
                <a:solidFill>
                  <a:srgbClr val="000000"/>
                </a:solidFill>
                <a:latin typeface="Calibri"/>
                <a:ea typeface="Calibri"/>
                <a:cs typeface="Calibri"/>
              </a:rPr>
              <a:t>n</a:t>
            </a:r>
            <a:r>
              <a:rPr lang="de-CH" sz="1600" b="0" baseline="-25000" err="1">
                <a:solidFill>
                  <a:srgbClr val="000000"/>
                </a:solidFill>
                <a:latin typeface="Calibri"/>
                <a:ea typeface="Calibri"/>
                <a:cs typeface="Calibri"/>
              </a:rPr>
              <a:t>p</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number</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of</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pedestrians</a:t>
            </a:r>
            <a:r>
              <a:rPr lang="de-CH" sz="1600" b="0">
                <a:solidFill>
                  <a:srgbClr val="000000"/>
                </a:solidFill>
                <a:latin typeface="Calibri"/>
                <a:ea typeface="Calibri"/>
                <a:cs typeface="Calibri"/>
              </a:rPr>
              <a:t>)</a:t>
            </a:r>
          </a:p>
          <a:p>
            <a:pPr marL="285750" indent="-285750">
              <a:spcAft>
                <a:spcPts val="1000"/>
              </a:spcAft>
              <a:buFont typeface="Arial"/>
              <a:buChar char="•"/>
            </a:pPr>
            <a:r>
              <a:rPr lang="de-CH" sz="1600" b="0" err="1">
                <a:solidFill>
                  <a:srgbClr val="000000"/>
                </a:solidFill>
                <a:latin typeface="Calibri"/>
                <a:ea typeface="Calibri"/>
                <a:cs typeface="Calibri"/>
              </a:rPr>
              <a:t>n</a:t>
            </a:r>
            <a:r>
              <a:rPr lang="de-CH" sz="1600" b="0" baseline="-25000" err="1">
                <a:solidFill>
                  <a:srgbClr val="000000"/>
                </a:solidFill>
                <a:latin typeface="Calibri"/>
                <a:ea typeface="Calibri"/>
                <a:cs typeface="Calibri"/>
              </a:rPr>
              <a:t>iter</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number</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of</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iterations</a:t>
            </a:r>
            <a:r>
              <a:rPr lang="de-CH" sz="1600" b="0">
                <a:solidFill>
                  <a:srgbClr val="000000"/>
                </a:solidFill>
                <a:latin typeface="Calibri"/>
                <a:ea typeface="Calibri"/>
                <a:cs typeface="Calibri"/>
              </a:rPr>
              <a:t>)</a:t>
            </a:r>
            <a:endParaRPr lang="de-CH" sz="1600" b="0" i="0">
              <a:solidFill>
                <a:srgbClr val="000000"/>
              </a:solidFill>
              <a:latin typeface="Calibri"/>
              <a:ea typeface="Calibri"/>
              <a:cs typeface="Calibri"/>
            </a:endParaRPr>
          </a:p>
          <a:p>
            <a:pPr>
              <a:spcAft>
                <a:spcPts val="1000"/>
              </a:spcAft>
            </a:pPr>
            <a:r>
              <a:rPr sz="1600" i="0">
                <a:solidFill>
                  <a:srgbClr val="000000"/>
                </a:solidFill>
                <a:latin typeface="Calibri"/>
                <a:ea typeface="Calibri"/>
                <a:cs typeface="Calibri"/>
              </a:rPr>
              <a:t>Output</a:t>
            </a:r>
            <a:r>
              <a:rPr lang="en-US" sz="1600">
                <a:solidFill>
                  <a:srgbClr val="000000"/>
                </a:solidFill>
                <a:latin typeface="Calibri"/>
                <a:ea typeface="Calibri"/>
                <a:cs typeface="Calibri"/>
              </a:rPr>
              <a:t>:</a:t>
            </a:r>
            <a:endParaRPr lang="nl-NL" sz="1600">
              <a:solidFill>
                <a:srgbClr val="808080"/>
              </a:solidFill>
              <a:latin typeface="Calibri"/>
              <a:ea typeface="Calibri"/>
              <a:cs typeface="Calibri"/>
            </a:endParaRPr>
          </a:p>
          <a:p>
            <a:pPr marL="285750" indent="-285750">
              <a:spcAft>
                <a:spcPts val="1000"/>
              </a:spcAft>
              <a:buFont typeface="Arial"/>
              <a:buChar char="•"/>
            </a:pPr>
            <a:r>
              <a:rPr lang="de-CH" sz="1600" b="0">
                <a:solidFill>
                  <a:srgbClr val="000000"/>
                </a:solidFill>
                <a:latin typeface="Calibri"/>
                <a:ea typeface="Calibri"/>
                <a:cs typeface="Calibri"/>
              </a:rPr>
              <a:t>New</a:t>
            </a:r>
            <a:r>
              <a:rPr lang="de-CH" sz="1600" b="0" i="0">
                <a:solidFill>
                  <a:srgbClr val="000000"/>
                </a:solidFill>
                <a:latin typeface="Calibri"/>
                <a:ea typeface="Calibri"/>
                <a:cs typeface="Calibri"/>
              </a:rPr>
              <a:t> </a:t>
            </a:r>
            <a:r>
              <a:rPr lang="de-CH" sz="1600" b="0" i="0" err="1">
                <a:solidFill>
                  <a:srgbClr val="000000"/>
                </a:solidFill>
                <a:latin typeface="Calibri"/>
                <a:ea typeface="Calibri"/>
                <a:cs typeface="Calibri"/>
              </a:rPr>
              <a:t>position</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of</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each</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pedestrian</a:t>
            </a:r>
            <a:r>
              <a:rPr lang="de-CH" sz="1600" b="0">
                <a:solidFill>
                  <a:srgbClr val="000000"/>
                </a:solidFill>
                <a:latin typeface="Calibri"/>
                <a:ea typeface="Calibri"/>
                <a:cs typeface="Calibri"/>
              </a:rPr>
              <a:t> at </a:t>
            </a:r>
            <a:r>
              <a:rPr lang="de-CH" sz="1600" b="0" err="1">
                <a:solidFill>
                  <a:srgbClr val="000000"/>
                </a:solidFill>
                <a:latin typeface="Calibri"/>
                <a:ea typeface="Calibri"/>
                <a:cs typeface="Calibri"/>
              </a:rPr>
              <a:t>each</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iteration</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as</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influenced</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by</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the</a:t>
            </a:r>
            <a:r>
              <a:rPr lang="de-CH" sz="1600" b="0">
                <a:solidFill>
                  <a:srgbClr val="000000"/>
                </a:solidFill>
                <a:latin typeface="Calibri"/>
                <a:ea typeface="Calibri"/>
                <a:cs typeface="Calibri"/>
              </a:rPr>
              <a:t> social </a:t>
            </a:r>
            <a:r>
              <a:rPr lang="de-CH" sz="1600" b="0" err="1">
                <a:solidFill>
                  <a:srgbClr val="000000"/>
                </a:solidFill>
                <a:latin typeface="Calibri"/>
                <a:ea typeface="Calibri"/>
                <a:cs typeface="Calibri"/>
              </a:rPr>
              <a:t>forces</a:t>
            </a:r>
            <a:endParaRPr lang="de-CH" sz="1600" b="0">
              <a:solidFill>
                <a:srgbClr val="000000"/>
              </a:solidFill>
              <a:latin typeface="Calibri"/>
              <a:ea typeface="Calibri"/>
              <a:cs typeface="Calibri"/>
            </a:endParaRPr>
          </a:p>
          <a:p>
            <a:pPr>
              <a:spcAft>
                <a:spcPts val="1000"/>
              </a:spcAft>
            </a:pPr>
            <a:r>
              <a:rPr lang="en-US" sz="1600" i="0">
                <a:solidFill>
                  <a:srgbClr val="000000"/>
                </a:solidFill>
                <a:latin typeface="Calibri"/>
                <a:ea typeface="Calibri"/>
                <a:cs typeface="Calibri"/>
              </a:rPr>
              <a:t>Runtime</a:t>
            </a:r>
            <a:r>
              <a:rPr lang="en-US" sz="1600">
                <a:solidFill>
                  <a:srgbClr val="000000"/>
                </a:solidFill>
                <a:latin typeface="Calibri"/>
                <a:ea typeface="Calibri"/>
                <a:cs typeface="Calibri"/>
              </a:rPr>
              <a:t>:</a:t>
            </a:r>
            <a:endParaRPr lang="en-US" sz="1600" b="0">
              <a:solidFill>
                <a:srgbClr val="808080"/>
              </a:solidFill>
              <a:latin typeface="Calibri"/>
              <a:ea typeface="Calibri"/>
              <a:cs typeface="Calibri"/>
            </a:endParaRPr>
          </a:p>
          <a:p>
            <a:pPr marL="285750" indent="-285750">
              <a:spcAft>
                <a:spcPts val="1000"/>
              </a:spcAft>
              <a:buFont typeface="Arial"/>
              <a:buChar char="•"/>
            </a:pPr>
            <a:r>
              <a:rPr lang="de-CH" sz="1600" b="0">
                <a:solidFill>
                  <a:schemeClr val="tx1">
                    <a:lumMod val="76000"/>
                    <a:lumOff val="24000"/>
                  </a:schemeClr>
                </a:solidFill>
                <a:latin typeface="Calibri"/>
                <a:ea typeface="Calibri"/>
                <a:cs typeface="Calibri"/>
              </a:rPr>
              <a:t>Θ</a:t>
            </a:r>
            <a:r>
              <a:rPr lang="en-US" sz="1600" b="0">
                <a:solidFill>
                  <a:srgbClr val="000000"/>
                </a:solidFill>
                <a:latin typeface="Calibri"/>
                <a:ea typeface="Calibri"/>
                <a:cs typeface="Calibri"/>
              </a:rPr>
              <a:t>(n</a:t>
            </a:r>
            <a:r>
              <a:rPr lang="en-US" sz="1600" b="0" baseline="-25000">
                <a:solidFill>
                  <a:srgbClr val="000000"/>
                </a:solidFill>
                <a:latin typeface="Calibri"/>
                <a:ea typeface="Calibri"/>
                <a:cs typeface="Calibri"/>
              </a:rPr>
              <a:t>iter</a:t>
            </a:r>
            <a:r>
              <a:rPr lang="en-US" sz="1600" b="0">
                <a:solidFill>
                  <a:srgbClr val="000000"/>
                </a:solidFill>
                <a:latin typeface="Calibri"/>
                <a:ea typeface="Calibri"/>
                <a:cs typeface="Calibri"/>
              </a:rPr>
              <a:t> * n</a:t>
            </a:r>
            <a:r>
              <a:rPr lang="en-US" sz="1600" b="0" baseline="-25000">
                <a:solidFill>
                  <a:srgbClr val="000000"/>
                </a:solidFill>
                <a:latin typeface="Calibri"/>
                <a:ea typeface="Calibri"/>
                <a:cs typeface="Calibri"/>
              </a:rPr>
              <a:t>p</a:t>
            </a:r>
            <a:r>
              <a:rPr lang="en-US" sz="1600" b="0" baseline="30000">
                <a:solidFill>
                  <a:srgbClr val="000000"/>
                </a:solidFill>
                <a:latin typeface="Calibri"/>
                <a:ea typeface="Calibri"/>
                <a:cs typeface="Calibri"/>
              </a:rPr>
              <a:t>2</a:t>
            </a:r>
            <a:r>
              <a:rPr lang="en-US" sz="1600" b="0">
                <a:solidFill>
                  <a:srgbClr val="000000"/>
                </a:solidFill>
                <a:latin typeface="Calibri"/>
                <a:ea typeface="Calibri"/>
                <a:cs typeface="Calibri"/>
              </a:rPr>
              <a:t>)</a:t>
            </a:r>
            <a:endParaRPr lang="en-US" sz="1600" b="0" i="0">
              <a:solidFill>
                <a:srgbClr val="808080"/>
              </a:solidFill>
              <a:latin typeface="Calibri"/>
              <a:ea typeface="Calibri"/>
              <a:cs typeface="Calibri"/>
            </a:endParaRPr>
          </a:p>
        </p:txBody>
      </p:sp>
      <p:sp>
        <p:nvSpPr>
          <p:cNvPr id="5" name="Rounded Rectangle 4"/>
          <p:cNvSpPr/>
          <p:nvPr/>
        </p:nvSpPr>
        <p:spPr>
          <a:xfrm>
            <a:off x="4754880" y="1700432"/>
            <a:ext cx="3931920"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nSpc>
                <a:spcPct val="150000"/>
              </a:lnSpc>
            </a:pP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iter</a:t>
            </a:r>
            <a:r>
              <a:rPr lang="de-CH" sz="1600" b="0">
                <a:solidFill>
                  <a:schemeClr val="tx1">
                    <a:lumMod val="76000"/>
                    <a:lumOff val="24000"/>
                  </a:schemeClr>
                </a:solidFill>
                <a:ea typeface="+mn-lt"/>
                <a:cs typeface="+mn-lt"/>
              </a:rPr>
              <a:t> in 1..200: </a:t>
            </a:r>
            <a:endParaRPr lang="en-US"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i in </a:t>
            </a:r>
            <a:r>
              <a:rPr lang="de-CH" sz="1600" b="0" err="1">
                <a:solidFill>
                  <a:schemeClr val="tx1">
                    <a:lumMod val="76000"/>
                    <a:lumOff val="24000"/>
                  </a:schemeClr>
                </a:solidFill>
                <a:ea typeface="+mn-lt"/>
                <a:cs typeface="+mn-lt"/>
              </a:rPr>
              <a:t>peds</a:t>
            </a:r>
            <a:r>
              <a:rPr lang="de-CH" sz="1600" b="0">
                <a:solidFill>
                  <a:schemeClr val="tx1">
                    <a:lumMod val="76000"/>
                    <a:lumOff val="24000"/>
                  </a:schemeClr>
                </a:solidFill>
                <a:ea typeface="+mn-lt"/>
                <a:cs typeface="+mn-lt"/>
              </a:rPr>
              <a:t>:                  # Θ(n</a:t>
            </a:r>
            <a:r>
              <a:rPr lang="de-CH" sz="1100" b="0" baseline="-25000">
                <a:solidFill>
                  <a:schemeClr val="tx1">
                    <a:lumMod val="76000"/>
                    <a:lumOff val="24000"/>
                  </a:schemeClr>
                </a:solidFill>
                <a:ea typeface="+mn-lt"/>
                <a:cs typeface="+mn-lt"/>
              </a:rPr>
              <a:t>p</a:t>
            </a:r>
            <a:r>
              <a:rPr lang="de-CH" sz="1100" b="0" baseline="30000">
                <a:solidFill>
                  <a:schemeClr val="tx1">
                    <a:lumMod val="76000"/>
                    <a:lumOff val="24000"/>
                  </a:schemeClr>
                </a:solidFill>
                <a:ea typeface="+mn-lt"/>
                <a:cs typeface="+mn-lt"/>
              </a:rPr>
              <a:t>2</a:t>
            </a:r>
            <a:r>
              <a:rPr lang="de-CH" sz="1600" b="0">
                <a:solidFill>
                  <a:schemeClr val="tx1">
                    <a:lumMod val="76000"/>
                    <a:lumOff val="24000"/>
                  </a:schemeClr>
                </a:solidFill>
                <a:ea typeface="+mn-lt"/>
                <a:cs typeface="+mn-lt"/>
              </a:rPr>
              <a:t>)</a:t>
            </a:r>
          </a:p>
          <a:p>
            <a:pPr>
              <a:lnSpc>
                <a:spcPct val="150000"/>
              </a:lnSpc>
            </a:pPr>
            <a:r>
              <a:rPr lang="de-CH" sz="1600" b="0">
                <a:solidFill>
                  <a:schemeClr val="tx1">
                    <a:lumMod val="76000"/>
                    <a:lumOff val="24000"/>
                  </a:schemeClr>
                </a:solidFill>
                <a:ea typeface="+mn-lt"/>
                <a:cs typeface="+mn-lt"/>
              </a:rPr>
              <a:t>        F = </a:t>
            </a:r>
            <a:r>
              <a:rPr lang="de-CH" sz="1600" b="0" err="1">
                <a:solidFill>
                  <a:schemeClr val="tx1">
                    <a:lumMod val="76000"/>
                    <a:lumOff val="24000"/>
                  </a:schemeClr>
                </a:solidFill>
                <a:ea typeface="+mn-lt"/>
                <a:cs typeface="+mn-lt"/>
              </a:rPr>
              <a:t>goal</a:t>
            </a:r>
            <a:r>
              <a:rPr lang="de-CH" sz="1600" b="0">
                <a:solidFill>
                  <a:schemeClr val="tx1">
                    <a:lumMod val="76000"/>
                    <a:lumOff val="24000"/>
                  </a:schemeClr>
                </a:solidFill>
                <a:ea typeface="+mn-lt"/>
                <a:cs typeface="+mn-lt"/>
              </a:rPr>
              <a:t>(i)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for j in peds, j != i:    # Θ(n</a:t>
            </a:r>
            <a:r>
              <a:rPr lang="de-CH" sz="1100" b="0" baseline="-25000">
                <a:solidFill>
                  <a:schemeClr val="tx1">
                    <a:lumMod val="76000"/>
                    <a:lumOff val="24000"/>
                  </a:schemeClr>
                </a:solidFill>
                <a:ea typeface="+mn-lt"/>
                <a:cs typeface="+mn-lt"/>
              </a:rPr>
              <a:t>p</a:t>
            </a:r>
            <a:r>
              <a:rPr lang="de-CH" sz="1600" b="0">
                <a:solidFill>
                  <a:schemeClr val="tx1">
                    <a:lumMod val="76000"/>
                    <a:lumOff val="24000"/>
                  </a:schemeClr>
                </a:solidFill>
                <a:ea typeface="+mn-lt"/>
                <a:cs typeface="+mn-lt"/>
              </a:rPr>
              <a:t>)</a:t>
            </a:r>
          </a:p>
          <a:p>
            <a:pPr>
              <a:lnSpc>
                <a:spcPct val="150000"/>
              </a:lnSpc>
            </a:pPr>
            <a:r>
              <a:rPr lang="de-CH" sz="1600" b="0">
                <a:solidFill>
                  <a:schemeClr val="tx1">
                    <a:lumMod val="76000"/>
                    <a:lumOff val="24000"/>
                  </a:schemeClr>
                </a:solidFill>
                <a:ea typeface="+mn-lt"/>
                <a:cs typeface="+mn-lt"/>
              </a:rPr>
              <a:t>            F += </a:t>
            </a:r>
            <a:r>
              <a:rPr lang="de-CH" sz="1600" b="0" err="1">
                <a:solidFill>
                  <a:schemeClr val="tx1">
                    <a:lumMod val="76000"/>
                    <a:lumOff val="24000"/>
                  </a:schemeClr>
                </a:solidFill>
                <a:ea typeface="+mn-lt"/>
                <a:cs typeface="+mn-lt"/>
              </a:rPr>
              <a:t>repulse</a:t>
            </a:r>
            <a:r>
              <a:rPr lang="de-CH" sz="1600" b="0">
                <a:solidFill>
                  <a:schemeClr val="tx1">
                    <a:lumMod val="76000"/>
                    <a:lumOff val="24000"/>
                  </a:schemeClr>
                </a:solidFill>
                <a:ea typeface="+mn-lt"/>
                <a:cs typeface="+mn-lt"/>
              </a:rPr>
              <a:t>(i, j)   # </a:t>
            </a:r>
            <a:r>
              <a:rPr lang="de-CH" sz="1600" b="0" err="1">
                <a:solidFill>
                  <a:schemeClr val="tx1">
                    <a:lumMod val="76000"/>
                    <a:lumOff val="24000"/>
                  </a:schemeClr>
                </a:solidFill>
                <a:ea typeface="+mn-lt"/>
                <a:cs typeface="+mn-lt"/>
              </a:rPr>
              <a:t>exp</a:t>
            </a: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sqrt</a:t>
            </a:r>
            <a:r>
              <a:rPr lang="de-CH" sz="1600" b="0">
                <a:solidFill>
                  <a:schemeClr val="tx1">
                    <a:lumMod val="76000"/>
                    <a:lumOff val="24000"/>
                  </a:schemeClr>
                </a:solidFill>
                <a:ea typeface="+mn-lt"/>
                <a:cs typeface="+mn-lt"/>
              </a:rPr>
              <a:t>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B in </a:t>
            </a:r>
            <a:r>
              <a:rPr lang="de-CH" sz="1600" b="0" err="1">
                <a:solidFill>
                  <a:schemeClr val="tx1">
                    <a:lumMod val="76000"/>
                    <a:lumOff val="24000"/>
                  </a:schemeClr>
                </a:solidFill>
                <a:ea typeface="+mn-lt"/>
                <a:cs typeface="+mn-lt"/>
              </a:rPr>
              <a:t>walls</a:t>
            </a:r>
            <a:r>
              <a:rPr lang="de-CH" sz="1600" b="0">
                <a:solidFill>
                  <a:schemeClr val="tx1">
                    <a:lumMod val="76000"/>
                    <a:lumOff val="24000"/>
                  </a:schemeClr>
                </a:solidFill>
                <a:ea typeface="+mn-lt"/>
                <a:cs typeface="+mn-lt"/>
              </a:rPr>
              <a:t>: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F += wall(i, B)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v[i], x[i] = </a:t>
            </a:r>
            <a:r>
              <a:rPr lang="de-CH" sz="1600" b="0" err="1">
                <a:solidFill>
                  <a:schemeClr val="tx1">
                    <a:lumMod val="76000"/>
                    <a:lumOff val="24000"/>
                  </a:schemeClr>
                </a:solidFill>
                <a:ea typeface="+mn-lt"/>
                <a:cs typeface="+mn-lt"/>
              </a:rPr>
              <a:t>euler</a:t>
            </a:r>
            <a:r>
              <a:rPr lang="de-CH" sz="1600" b="0">
                <a:solidFill>
                  <a:schemeClr val="tx1">
                    <a:lumMod val="76000"/>
                    <a:lumOff val="24000"/>
                  </a:schemeClr>
                </a:solidFill>
                <a:ea typeface="+mn-lt"/>
                <a:cs typeface="+mn-lt"/>
              </a:rPr>
              <a:t>(F) </a:t>
            </a:r>
            <a:endParaRPr lang="de-CH" sz="1600">
              <a:solidFill>
                <a:schemeClr val="tx1">
                  <a:lumMod val="76000"/>
                  <a:lumOff val="24000"/>
                </a:schemeClr>
              </a:solidFill>
              <a:ea typeface="+mn-lt"/>
              <a:cs typeface="+mn-lt"/>
            </a:endParaRPr>
          </a:p>
        </p:txBody>
      </p:sp>
    </p:spTree>
    <p:extLst>
      <p:ext uri="{BB962C8B-B14F-4D97-AF65-F5344CB8AC3E}">
        <p14:creationId xmlns:p14="http://schemas.microsoft.com/office/powerpoint/2010/main" val="313608063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D3FA3-0194-BBAB-2330-6E6BCA6D5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FC1C2-293F-3734-B888-0AF9645CCDD3}"/>
              </a:ext>
            </a:extLst>
          </p:cNvPr>
          <p:cNvSpPr>
            <a:spLocks noGrp="1"/>
          </p:cNvSpPr>
          <p:nvPr>
            <p:ph type="title"/>
          </p:nvPr>
        </p:nvSpPr>
        <p:spPr/>
        <p:txBody>
          <a:bodyPr/>
          <a:lstStyle/>
          <a:p>
            <a:pPr marL="118745" indent="-118745"/>
            <a:r>
              <a:rPr lang="de-CH" err="1">
                <a:latin typeface="Calibri"/>
                <a:ea typeface="Calibri"/>
                <a:cs typeface="Calibri"/>
              </a:rPr>
              <a:t>Testing</a:t>
            </a:r>
            <a:r>
              <a:rPr lang="de-CH">
                <a:latin typeface="Calibri"/>
                <a:ea typeface="Calibri"/>
                <a:cs typeface="Calibri"/>
              </a:rPr>
              <a:t> &amp; Validation</a:t>
            </a:r>
            <a:endParaRPr lang="en-US"/>
          </a:p>
        </p:txBody>
      </p:sp>
      <p:sp>
        <p:nvSpPr>
          <p:cNvPr id="9" name="Content Placeholder 2">
            <a:extLst>
              <a:ext uri="{FF2B5EF4-FFF2-40B4-BE49-F238E27FC236}">
                <a16:creationId xmlns:a16="http://schemas.microsoft.com/office/drawing/2014/main" id="{F632542A-F64E-8626-DD3A-FDCD9D4C09DC}"/>
              </a:ext>
            </a:extLst>
          </p:cNvPr>
          <p:cNvSpPr txBox="1">
            <a:spLocks/>
          </p:cNvSpPr>
          <p:nvPr/>
        </p:nvSpPr>
        <p:spPr>
          <a:xfrm>
            <a:off x="375773" y="1362075"/>
            <a:ext cx="7896225" cy="4972050"/>
          </a:xfrm>
          <a:prstGeom prst="rect">
            <a:avLst/>
          </a:prstGeom>
        </p:spPr>
        <p:txBody>
          <a:bodyPr wrap="square" lIns="91440" tIns="45720" rIns="91440" bIns="45720" anchor="t"/>
          <a:lstStyle>
            <a:lvl1pPr marL="342900" indent="-342900" algn="l" rtl="0" eaLnBrk="1" fontAlgn="base" hangingPunct="1">
              <a:spcBef>
                <a:spcPct val="20000"/>
              </a:spcBef>
              <a:spcAft>
                <a:spcPct val="0"/>
              </a:spcAft>
              <a:buClr>
                <a:schemeClr val="accent1">
                  <a:lumMod val="75000"/>
                  <a:lumOff val="25000"/>
                </a:schemeClr>
              </a:buClr>
              <a:buSzPct val="60000"/>
              <a:buFont typeface="Wingdings 2" pitchFamily="18" charset="2"/>
              <a:buChar char="¢"/>
              <a:defRPr sz="20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Tx/>
              <a:buSzPct val="110000"/>
              <a:buFont typeface="Wingdings" pitchFamily="2" charset="2"/>
              <a:buChar char="§"/>
              <a:defRPr sz="18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1800" i="1">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buFont typeface="Wingdings 2" pitchFamily="18" charset="2"/>
              <a:buNone/>
            </a:pPr>
            <a:endParaRPr lang="de-CH" sz="1200" b="0" i="1" kern="0">
              <a:solidFill>
                <a:srgbClr val="808080"/>
              </a:solidFill>
              <a:latin typeface="Calibri"/>
              <a:ea typeface="Calibri"/>
              <a:cs typeface="Calibri"/>
            </a:endParaRPr>
          </a:p>
          <a:p>
            <a:pPr>
              <a:buClr>
                <a:srgbClr val="A81E5B"/>
              </a:buClr>
              <a:buFont typeface="Calibri" pitchFamily="18" charset="2"/>
              <a:buChar char="-"/>
            </a:pPr>
            <a:r>
              <a:rPr lang="de-CH" sz="1600" b="0" kern="0">
                <a:solidFill>
                  <a:srgbClr val="000000"/>
                </a:solidFill>
                <a:latin typeface="Calibri"/>
                <a:ea typeface="Calibri"/>
                <a:cs typeface="Calibri"/>
              </a:rPr>
              <a:t>Test Suite</a:t>
            </a:r>
          </a:p>
          <a:p>
            <a:pPr>
              <a:buFont typeface="Calibri" pitchFamily="18" charset="2"/>
              <a:buChar char="-"/>
            </a:pPr>
            <a:r>
              <a:rPr lang="de-CH" sz="1600" b="0" kern="0">
                <a:solidFill>
                  <a:srgbClr val="000000"/>
                </a:solidFill>
                <a:latin typeface="Calibri"/>
                <a:ea typeface="Calibri"/>
                <a:cs typeface="Calibri"/>
              </a:rPr>
              <a:t>Visual Simulation</a:t>
            </a:r>
          </a:p>
          <a:p>
            <a:pPr>
              <a:buFont typeface="Calibri" pitchFamily="18" charset="2"/>
              <a:buChar char="-"/>
            </a:pPr>
            <a:r>
              <a:rPr lang="de-CH" sz="1600" b="0" kern="0" err="1">
                <a:solidFill>
                  <a:srgbClr val="000000"/>
                </a:solidFill>
                <a:latin typeface="Calibri"/>
                <a:ea typeface="Calibri"/>
                <a:cs typeface="Calibri"/>
              </a:rPr>
              <a:t>make</a:t>
            </a:r>
            <a:r>
              <a:rPr lang="de-CH" sz="1600" b="0" kern="0">
                <a:solidFill>
                  <a:srgbClr val="000000"/>
                </a:solidFill>
                <a:latin typeface="Calibri"/>
                <a:ea typeface="Calibri"/>
                <a:cs typeface="Calibri"/>
              </a:rPr>
              <a:t> </a:t>
            </a:r>
            <a:r>
              <a:rPr lang="de-CH" sz="1600" b="0" kern="0" err="1">
                <a:solidFill>
                  <a:srgbClr val="000000"/>
                </a:solidFill>
                <a:latin typeface="Calibri"/>
                <a:ea typeface="Calibri"/>
                <a:cs typeface="Calibri"/>
              </a:rPr>
              <a:t>verify</a:t>
            </a:r>
          </a:p>
          <a:p>
            <a:pPr>
              <a:buFont typeface="Calibri" pitchFamily="18" charset="2"/>
              <a:buChar char="-"/>
            </a:pPr>
            <a:endParaRPr lang="de-CH" kern="0">
              <a:ea typeface="Calibri" pitchFamily="34" charset="0"/>
              <a:cs typeface="Calibri" pitchFamily="34" charset="0"/>
            </a:endParaRPr>
          </a:p>
        </p:txBody>
      </p:sp>
      <p:pic>
        <p:nvPicPr>
          <p:cNvPr id="10" name="test_really_small_half_fiel_of_view">
            <a:hlinkClick r:id="" action="ppaction://media"/>
            <a:extLst>
              <a:ext uri="{FF2B5EF4-FFF2-40B4-BE49-F238E27FC236}">
                <a16:creationId xmlns:a16="http://schemas.microsoft.com/office/drawing/2014/main" id="{3C200D44-9124-046B-74F0-BF089DE80390}"/>
              </a:ext>
            </a:extLst>
          </p:cNvPr>
          <p:cNvPicPr>
            <a:picLocks noChangeAspect="1"/>
          </p:cNvPicPr>
          <p:nvPr>
            <a:videoFile r:link="rId1"/>
            <p:extLst>
              <p:ext uri="{DAA4B4D4-6D71-4841-9C94-3DE7FCFB9230}">
                <p14:media xmlns:p14="http://schemas.microsoft.com/office/powerpoint/2010/main" r:embed="rId2">
                  <p14:trim st="270000" end="300000"/>
                </p14:media>
              </p:ext>
            </p:extLst>
          </p:nvPr>
        </p:nvPicPr>
        <p:blipFill>
          <a:blip r:embed="rId5"/>
          <a:stretch>
            <a:fillRect/>
          </a:stretch>
        </p:blipFill>
        <p:spPr>
          <a:xfrm>
            <a:off x="1400035" y="3144715"/>
            <a:ext cx="6350000" cy="1397000"/>
          </a:xfrm>
          <a:prstGeom prst="rect">
            <a:avLst/>
          </a:prstGeom>
        </p:spPr>
      </p:pic>
    </p:spTree>
    <p:extLst>
      <p:ext uri="{BB962C8B-B14F-4D97-AF65-F5344CB8AC3E}">
        <p14:creationId xmlns:p14="http://schemas.microsoft.com/office/powerpoint/2010/main" val="7567309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en-US">
                <a:latin typeface="Calibri"/>
                <a:ea typeface="Calibri"/>
                <a:cs typeface="Calibri"/>
              </a:rPr>
              <a:t>Performance Bounds &amp; Cost Analysis</a:t>
            </a:r>
            <a:endParaRPr lang="en-US" b="0">
              <a:ea typeface="Calibri"/>
              <a:cs typeface="Calibri"/>
            </a:endParaRPr>
          </a:p>
        </p:txBody>
      </p:sp>
      <p:sp>
        <p:nvSpPr>
          <p:cNvPr id="3" name="Content Placeholder 2"/>
          <p:cNvSpPr>
            <a:spLocks noGrp="1"/>
          </p:cNvSpPr>
          <p:nvPr>
            <p:ph idx="1"/>
          </p:nvPr>
        </p:nvSpPr>
        <p:spPr>
          <a:xfrm>
            <a:off x="366981" y="1159852"/>
            <a:ext cx="7905017" cy="5534757"/>
          </a:xfrm>
        </p:spPr>
        <p:txBody>
          <a:bodyPr wrap="square"/>
          <a:lstStyle/>
          <a:p>
            <a:pPr>
              <a:buClr>
                <a:srgbClr val="A81E5B"/>
              </a:buClr>
            </a:pPr>
            <a:endParaRPr lang="nl-NL" sz="1400">
              <a:solidFill>
                <a:srgbClr val="000000"/>
              </a:solidFill>
              <a:latin typeface="Calibri"/>
              <a:ea typeface="Calibri"/>
              <a:cs typeface="Calibri"/>
            </a:endParaRPr>
          </a:p>
          <a:p>
            <a:pPr>
              <a:buClr>
                <a:srgbClr val="A81E5B"/>
              </a:buClr>
            </a:pPr>
            <a:r>
              <a:rPr lang="nl-NL" sz="1400" b="1" i="0">
                <a:solidFill>
                  <a:srgbClr val="000000"/>
                </a:solidFill>
                <a:latin typeface="Calibri"/>
                <a:ea typeface="Calibri"/>
                <a:cs typeface="Calibri"/>
              </a:rPr>
              <a:t>Peak </a:t>
            </a:r>
            <a:r>
              <a:rPr lang="nl-NL" sz="1400">
                <a:solidFill>
                  <a:srgbClr val="000000"/>
                </a:solidFill>
                <a:latin typeface="Calibri"/>
                <a:ea typeface="Calibri"/>
                <a:cs typeface="Calibri"/>
              </a:rPr>
              <a:t>Performance:</a:t>
            </a:r>
            <a:endParaRPr lang="nl-NL" sz="1400" b="0">
              <a:solidFill>
                <a:srgbClr val="000000"/>
              </a:solidFill>
              <a:ea typeface="Calibri" pitchFamily="34" charset="0"/>
              <a:cs typeface="Calibri" pitchFamily="34" charset="0"/>
            </a:endParaRPr>
          </a:p>
          <a:p>
            <a:pPr>
              <a:buClr>
                <a:srgbClr val="A81E5B"/>
              </a:buClr>
            </a:pPr>
            <a:r>
              <a:rPr lang="nl-NL" sz="1400">
                <a:solidFill>
                  <a:srgbClr val="000000"/>
                </a:solidFill>
                <a:latin typeface="Calibri"/>
                <a:ea typeface="Calibri"/>
                <a:cs typeface="Calibri"/>
              </a:rPr>
              <a:t>x86</a:t>
            </a:r>
            <a:endParaRPr lang="nl-NL" sz="1400" b="0">
              <a:solidFill>
                <a:srgbClr val="000000"/>
              </a:solidFill>
              <a:ea typeface="Calibri" pitchFamily="34" charset="0"/>
              <a:cs typeface="Calibri" pitchFamily="34" charset="0"/>
            </a:endParaRPr>
          </a:p>
          <a:p>
            <a:pPr lvl="1">
              <a:buFont typeface="Calibri" pitchFamily="18" charset="2"/>
              <a:buChar char="-"/>
            </a:pPr>
            <a:r>
              <a:rPr lang="nl-NL" sz="1400" b="0">
                <a:solidFill>
                  <a:srgbClr val="000000"/>
                </a:solidFill>
                <a:latin typeface="Calibri"/>
                <a:ea typeface="Calibri"/>
                <a:cs typeface="Calibri"/>
              </a:rPr>
              <a:t>π</a:t>
            </a:r>
            <a:r>
              <a:rPr lang="nl-NL" sz="1400" b="0" baseline="-25000">
                <a:solidFill>
                  <a:srgbClr val="000000"/>
                </a:solidFill>
                <a:latin typeface="Calibri"/>
                <a:ea typeface="Calibri"/>
                <a:cs typeface="Calibri"/>
              </a:rPr>
              <a:t>scalar</a:t>
            </a:r>
            <a:r>
              <a:rPr lang="nl-NL" sz="1400" b="0">
                <a:solidFill>
                  <a:srgbClr val="000000"/>
                </a:solidFill>
                <a:latin typeface="Calibri"/>
                <a:ea typeface="Calibri"/>
                <a:cs typeface="Calibri"/>
              </a:rPr>
              <a:t> 6 =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avx256</a:t>
            </a:r>
            <a:r>
              <a:rPr lang="nl-NL" sz="1400" b="0" baseline="-25000">
                <a:solidFill>
                  <a:srgbClr val="000000"/>
                </a:solidFill>
                <a:latin typeface="Calibri"/>
                <a:ea typeface="Calibri"/>
                <a:cs typeface="Calibri"/>
              </a:rPr>
              <a:t>_double</a:t>
            </a:r>
            <a:r>
              <a:rPr lang="nl-NL" sz="1400" b="0">
                <a:solidFill>
                  <a:srgbClr val="000000"/>
                </a:solidFill>
                <a:latin typeface="Calibri"/>
                <a:ea typeface="Calibri"/>
                <a:cs typeface="Calibri"/>
              </a:rPr>
              <a:t> = 24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avx256</a:t>
            </a:r>
            <a:r>
              <a:rPr lang="nl-NL" sz="1400" b="0" baseline="-25000">
                <a:solidFill>
                  <a:srgbClr val="000000"/>
                </a:solidFill>
                <a:latin typeface="Calibri"/>
                <a:ea typeface="Calibri"/>
                <a:cs typeface="Calibri"/>
              </a:rPr>
              <a:t>_float</a:t>
            </a:r>
            <a:r>
              <a:rPr lang="nl-NL" sz="1400" b="0">
                <a:solidFill>
                  <a:srgbClr val="000000"/>
                </a:solidFill>
                <a:latin typeface="Calibri"/>
                <a:ea typeface="Calibri"/>
                <a:cs typeface="Calibri"/>
              </a:rPr>
              <a:t> = 48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avx512</a:t>
            </a:r>
            <a:r>
              <a:rPr lang="nl-NL" sz="1400" b="0" i="0" baseline="-25000">
                <a:solidFill>
                  <a:srgbClr val="000000"/>
                </a:solidFill>
                <a:latin typeface="Calibri"/>
                <a:ea typeface="Calibri"/>
                <a:cs typeface="Calibri"/>
              </a:rPr>
              <a:t>_double</a:t>
            </a:r>
            <a:r>
              <a:rPr lang="nl-NL" sz="1400" b="0" i="0">
                <a:solidFill>
                  <a:srgbClr val="000000"/>
                </a:solidFill>
                <a:latin typeface="Calibri"/>
                <a:ea typeface="Calibri"/>
                <a:cs typeface="Calibri"/>
              </a:rPr>
              <a:t> =</a:t>
            </a:r>
            <a:r>
              <a:rPr lang="nl-NL" sz="1400">
                <a:solidFill>
                  <a:srgbClr val="000000"/>
                </a:solidFill>
                <a:latin typeface="Calibri"/>
                <a:ea typeface="Calibri"/>
                <a:cs typeface="Calibri"/>
              </a:rPr>
              <a:t> 24</a:t>
            </a:r>
            <a:r>
              <a:rPr lang="nl-NL" sz="1400" i="0">
                <a:solidFill>
                  <a:srgbClr val="000000"/>
                </a:solidFill>
                <a:latin typeface="Calibri"/>
                <a:ea typeface="Calibri"/>
                <a:cs typeface="Calibri"/>
              </a:rPr>
              <a:t> flops/</a:t>
            </a:r>
            <a:r>
              <a:rPr lang="nl-NL" sz="1400">
                <a:solidFill>
                  <a:srgbClr val="000000"/>
                </a:solidFill>
                <a:latin typeface="Calibri"/>
                <a:ea typeface="Calibri"/>
                <a:cs typeface="Calibri"/>
              </a:rPr>
              <a:t>cycle (halved due to 256-bit FPU datapaths)</a:t>
            </a:r>
            <a:endParaRPr lang="nl-NL" sz="1400">
              <a:solidFill>
                <a:srgbClr val="000000"/>
              </a:solidFill>
              <a:ea typeface="Calibri" pitchFamily="34" charset="0"/>
              <a:cs typeface="Calibri" pitchFamily="34" charset="0"/>
            </a:endParaRPr>
          </a:p>
          <a:p>
            <a:pPr lvl="1">
              <a:buFont typeface="Calibri" pitchFamily="18" charset="2"/>
              <a:buChar char="-"/>
            </a:pPr>
            <a:r>
              <a:rPr lang="nl-NL" sz="1400" b="1">
                <a:solidFill>
                  <a:srgbClr val="000000"/>
                </a:solidFill>
                <a:latin typeface="Calibri"/>
                <a:ea typeface="Calibri"/>
                <a:cs typeface="Calibri"/>
              </a:rPr>
              <a:t>π</a:t>
            </a:r>
            <a:r>
              <a:rPr lang="nl-NL" sz="1400" b="1" baseline="-25000">
                <a:solidFill>
                  <a:srgbClr val="000000"/>
                </a:solidFill>
                <a:latin typeface="Calibri"/>
                <a:ea typeface="Calibri"/>
                <a:cs typeface="Calibri"/>
              </a:rPr>
              <a:t>avx512</a:t>
            </a:r>
            <a:r>
              <a:rPr lang="nl-NL" sz="1400" b="1" i="0" baseline="-25000">
                <a:solidFill>
                  <a:srgbClr val="000000"/>
                </a:solidFill>
                <a:latin typeface="Calibri"/>
                <a:ea typeface="Calibri"/>
                <a:cs typeface="Calibri"/>
              </a:rPr>
              <a:t>_float</a:t>
            </a:r>
            <a:r>
              <a:rPr lang="nl-NL" sz="1400" b="1" i="0">
                <a:solidFill>
                  <a:srgbClr val="000000"/>
                </a:solidFill>
                <a:latin typeface="Calibri"/>
                <a:ea typeface="Calibri"/>
                <a:cs typeface="Calibri"/>
              </a:rPr>
              <a:t> = </a:t>
            </a:r>
            <a:r>
              <a:rPr lang="nl-NL" sz="1400" b="1">
                <a:solidFill>
                  <a:srgbClr val="000000"/>
                </a:solidFill>
                <a:latin typeface="Calibri"/>
                <a:ea typeface="Calibri"/>
                <a:cs typeface="Calibri"/>
              </a:rPr>
              <a:t>48</a:t>
            </a:r>
            <a:r>
              <a:rPr lang="nl-NL" sz="1400" b="1" i="0">
                <a:solidFill>
                  <a:srgbClr val="000000"/>
                </a:solidFill>
                <a:latin typeface="Calibri"/>
                <a:ea typeface="Calibri"/>
                <a:cs typeface="Calibri"/>
              </a:rPr>
              <a:t> flops/</a:t>
            </a:r>
            <a:r>
              <a:rPr lang="nl-NL" sz="1400" b="1">
                <a:solidFill>
                  <a:srgbClr val="000000"/>
                </a:solidFill>
                <a:latin typeface="Calibri"/>
                <a:ea typeface="Calibri"/>
                <a:cs typeface="Calibri"/>
              </a:rPr>
              <a:t>cycle (halved due to 256-bit FPU datapaths)</a:t>
            </a:r>
            <a:endParaRPr lang="nl-NL" sz="1400" b="1">
              <a:solidFill>
                <a:srgbClr val="000000"/>
              </a:solidFill>
              <a:ea typeface="Calibri"/>
              <a:cs typeface="Calibri"/>
            </a:endParaRPr>
          </a:p>
          <a:p>
            <a:pPr>
              <a:buClr>
                <a:srgbClr val="A81E5B"/>
              </a:buClr>
            </a:pPr>
            <a:r>
              <a:rPr lang="nl-NL" sz="1400">
                <a:solidFill>
                  <a:srgbClr val="000000"/>
                </a:solidFill>
                <a:latin typeface="Calibri"/>
                <a:ea typeface="Calibri"/>
                <a:cs typeface="Calibri"/>
              </a:rPr>
              <a:t>ARM</a:t>
            </a:r>
            <a:endParaRPr lang="nl-NL" sz="1400" b="0">
              <a:solidFill>
                <a:srgbClr val="000000"/>
              </a:solidFill>
              <a:ea typeface="Calibri"/>
              <a:cs typeface="Calibri"/>
            </a:endParaRPr>
          </a:p>
          <a:p>
            <a:pPr lvl="1">
              <a:buFont typeface="Calibri" pitchFamily="18" charset="2"/>
              <a:buChar char="-"/>
            </a:pPr>
            <a:r>
              <a:rPr lang="nl-NL" sz="1400" b="0">
                <a:solidFill>
                  <a:srgbClr val="000000"/>
                </a:solidFill>
                <a:latin typeface="Calibri"/>
                <a:ea typeface="Calibri"/>
                <a:cs typeface="Calibri"/>
              </a:rPr>
              <a:t>π</a:t>
            </a:r>
            <a:r>
              <a:rPr lang="nl-NL" sz="1400" b="0" baseline="-25000">
                <a:solidFill>
                  <a:srgbClr val="000000"/>
                </a:solidFill>
                <a:latin typeface="Calibri"/>
                <a:ea typeface="Calibri"/>
                <a:cs typeface="Calibri"/>
              </a:rPr>
              <a:t>scalar</a:t>
            </a:r>
            <a:r>
              <a:rPr lang="nl-NL" sz="1400" b="0">
                <a:solidFill>
                  <a:srgbClr val="000000"/>
                </a:solidFill>
                <a:latin typeface="Calibri"/>
                <a:ea typeface="Calibri"/>
                <a:cs typeface="Calibri"/>
              </a:rPr>
              <a:t> = 8 flops/</a:t>
            </a:r>
            <a:r>
              <a:rPr lang="nl-NL" sz="1400">
                <a:solidFill>
                  <a:srgbClr val="000000"/>
                </a:solidFill>
                <a:latin typeface="Calibri"/>
                <a:ea typeface="Calibri"/>
                <a:cs typeface="Calibri"/>
              </a:rPr>
              <a:t>cycle</a:t>
            </a:r>
            <a:endParaRPr lang="nl-NL" sz="1400">
              <a:solidFill>
                <a:srgbClr val="000000"/>
              </a:solidFill>
              <a:ea typeface="Calibri"/>
              <a:cs typeface="Calibri"/>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neon</a:t>
            </a:r>
            <a:r>
              <a:rPr lang="nl-NL" sz="1400" b="0" baseline="-25000">
                <a:solidFill>
                  <a:srgbClr val="000000"/>
                </a:solidFill>
                <a:latin typeface="Calibri"/>
                <a:ea typeface="Calibri"/>
                <a:cs typeface="Calibri"/>
              </a:rPr>
              <a:t>_double</a:t>
            </a:r>
            <a:r>
              <a:rPr lang="nl-NL" sz="1400" b="0">
                <a:solidFill>
                  <a:srgbClr val="000000"/>
                </a:solidFill>
                <a:latin typeface="Calibri"/>
                <a:ea typeface="Calibri"/>
                <a:cs typeface="Calibri"/>
              </a:rPr>
              <a:t> = 16 flops/</a:t>
            </a:r>
            <a:r>
              <a:rPr lang="nl-NL" sz="1400">
                <a:solidFill>
                  <a:srgbClr val="000000"/>
                </a:solidFill>
                <a:latin typeface="Calibri"/>
                <a:ea typeface="Calibri"/>
                <a:cs typeface="Calibri"/>
              </a:rPr>
              <a:t>cycle</a:t>
            </a:r>
            <a:endParaRPr lang="nl-NL" sz="1400">
              <a:solidFill>
                <a:srgbClr val="000000"/>
              </a:solidFill>
              <a:ea typeface="Calibri"/>
              <a:cs typeface="Calibri"/>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neon</a:t>
            </a:r>
            <a:r>
              <a:rPr lang="nl-NL" sz="1400" b="0" baseline="-25000">
                <a:solidFill>
                  <a:srgbClr val="000000"/>
                </a:solidFill>
                <a:latin typeface="Calibri"/>
                <a:ea typeface="Calibri"/>
                <a:cs typeface="Calibri"/>
              </a:rPr>
              <a:t>_float</a:t>
            </a:r>
            <a:r>
              <a:rPr lang="nl-NL" sz="1400" b="0">
                <a:solidFill>
                  <a:srgbClr val="000000"/>
                </a:solidFill>
                <a:latin typeface="Calibri"/>
                <a:ea typeface="Calibri"/>
                <a:cs typeface="Calibri"/>
              </a:rPr>
              <a:t> = 32 flops/cycle</a:t>
            </a:r>
            <a:endParaRPr lang="nl-NL" sz="1400" b="0">
              <a:ea typeface="Calibri"/>
              <a:cs typeface="Calibri"/>
            </a:endParaRP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17EF2-8F05-3A5A-FF6E-B4B235D77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CC8D3-5666-5BED-95D5-518F660867F8}"/>
              </a:ext>
            </a:extLst>
          </p:cNvPr>
          <p:cNvSpPr>
            <a:spLocks noGrp="1"/>
          </p:cNvSpPr>
          <p:nvPr>
            <p:ph type="title"/>
          </p:nvPr>
        </p:nvSpPr>
        <p:spPr/>
        <p:txBody>
          <a:bodyPr/>
          <a:lstStyle/>
          <a:p>
            <a:pPr marL="118745" indent="-118745"/>
            <a:r>
              <a:rPr lang="en-US">
                <a:latin typeface="Calibri"/>
                <a:ea typeface="Calibri"/>
                <a:cs typeface="Calibri"/>
              </a:rPr>
              <a:t>Performance Bounds &amp; Cost Analysis</a:t>
            </a:r>
            <a:endParaRPr lang="en-US" b="0">
              <a:latin typeface="Calibri"/>
              <a:ea typeface="Calibri"/>
              <a:cs typeface="Calibri"/>
            </a:endParaRPr>
          </a:p>
          <a:p>
            <a:pPr marL="118745" indent="-118745"/>
            <a:endParaRPr lang="en-US">
              <a:latin typeface="Calibri"/>
              <a:ea typeface="Calibri"/>
              <a:cs typeface="Calibri"/>
            </a:endParaRPr>
          </a:p>
        </p:txBody>
      </p:sp>
      <p:sp>
        <p:nvSpPr>
          <p:cNvPr id="3" name="Content Placeholder 2">
            <a:extLst>
              <a:ext uri="{FF2B5EF4-FFF2-40B4-BE49-F238E27FC236}">
                <a16:creationId xmlns:a16="http://schemas.microsoft.com/office/drawing/2014/main" id="{ACE6DDB5-7FA3-DC10-1158-CB27B9FCF8A1}"/>
              </a:ext>
            </a:extLst>
          </p:cNvPr>
          <p:cNvSpPr>
            <a:spLocks noGrp="1"/>
          </p:cNvSpPr>
          <p:nvPr>
            <p:ph idx="1"/>
          </p:nvPr>
        </p:nvSpPr>
        <p:spPr>
          <a:xfrm>
            <a:off x="366981" y="1159852"/>
            <a:ext cx="7905017" cy="5534757"/>
          </a:xfrm>
        </p:spPr>
        <p:txBody>
          <a:bodyPr wrap="square"/>
          <a:lstStyle/>
          <a:p>
            <a:pPr>
              <a:buClr>
                <a:srgbClr val="4F0E2B">
                  <a:lumMod val="75000"/>
                  <a:lumOff val="25000"/>
                </a:srgbClr>
              </a:buClr>
              <a:buNone/>
            </a:pPr>
            <a:r>
              <a:rPr lang="en-US" sz="1400">
                <a:solidFill>
                  <a:srgbClr val="000000"/>
                </a:solidFill>
                <a:latin typeface="Calibri"/>
                <a:ea typeface="Calibri"/>
                <a:cs typeface="Calibri"/>
              </a:rPr>
              <a:t>  </a:t>
            </a:r>
            <a:r>
              <a:rPr sz="1400" b="1" i="0">
                <a:solidFill>
                  <a:srgbClr val="000000"/>
                </a:solidFill>
                <a:latin typeface="Calibri"/>
                <a:ea typeface="Calibri"/>
                <a:cs typeface="Calibri"/>
              </a:rPr>
              <a:t>Cost </a:t>
            </a:r>
            <a:r>
              <a:rPr lang="en-US" sz="1400">
                <a:solidFill>
                  <a:srgbClr val="000000"/>
                </a:solidFill>
                <a:latin typeface="Calibri"/>
                <a:ea typeface="Calibri"/>
                <a:cs typeface="Calibri"/>
              </a:rPr>
              <a:t>Measure</a:t>
            </a:r>
            <a:r>
              <a:rPr sz="1400" b="1" i="0">
                <a:solidFill>
                  <a:srgbClr val="000000"/>
                </a:solidFill>
                <a:latin typeface="Calibri"/>
                <a:ea typeface="Calibri"/>
                <a:cs typeface="Calibri"/>
              </a:rPr>
              <a:t>:</a:t>
            </a:r>
            <a:endParaRPr lang="en-US" sz="1400" b="0">
              <a:solidFill>
                <a:srgbClr val="000000"/>
              </a:solidFill>
              <a:ea typeface="Calibri" pitchFamily="34" charset="0"/>
              <a:cs typeface="Calibri" pitchFamily="34" charset="0"/>
            </a:endParaRPr>
          </a:p>
          <a:p>
            <a:pPr lvl="1">
              <a:buFont typeface="Calibri" pitchFamily="18" charset="2"/>
              <a:buChar char="-"/>
            </a:pPr>
            <a:r>
              <a:rPr lang="en-US" sz="1400" b="0" err="1">
                <a:solidFill>
                  <a:srgbClr val="000000"/>
                </a:solidFill>
                <a:latin typeface="Calibri"/>
                <a:ea typeface="Calibri"/>
                <a:cs typeface="Calibri"/>
              </a:rPr>
              <a:t>C</a:t>
            </a:r>
            <a:r>
              <a:rPr lang="en-US" sz="1400" b="0" baseline="-25000" err="1">
                <a:solidFill>
                  <a:srgbClr val="000000"/>
                </a:solidFill>
                <a:latin typeface="Calibri"/>
                <a:ea typeface="Calibri"/>
                <a:cs typeface="Calibri"/>
              </a:rPr>
              <a:t>add</a:t>
            </a:r>
            <a:r>
              <a:rPr lang="en-US" sz="1400" b="0">
                <a:solidFill>
                  <a:srgbClr val="000000"/>
                </a:solidFill>
                <a:latin typeface="Calibri"/>
                <a:ea typeface="Calibri"/>
                <a:cs typeface="Calibri"/>
              </a:rPr>
              <a:t> = C</a:t>
            </a:r>
            <a:r>
              <a:rPr lang="en-US" sz="1400" b="0" baseline="-25000">
                <a:solidFill>
                  <a:srgbClr val="000000"/>
                </a:solidFill>
                <a:latin typeface="Calibri"/>
                <a:ea typeface="Calibri"/>
                <a:cs typeface="Calibri"/>
              </a:rPr>
              <a:t>mult</a:t>
            </a:r>
            <a:r>
              <a:rPr lang="en-US" sz="1400" b="0">
                <a:solidFill>
                  <a:srgbClr val="000000"/>
                </a:solidFill>
                <a:latin typeface="Calibri"/>
                <a:ea typeface="Calibri"/>
                <a:cs typeface="Calibri"/>
              </a:rPr>
              <a:t> = </a:t>
            </a:r>
            <a:r>
              <a:rPr lang="en-US" sz="1400" b="0" err="1">
                <a:solidFill>
                  <a:srgbClr val="000000"/>
                </a:solidFill>
                <a:latin typeface="Calibri"/>
                <a:ea typeface="Calibri"/>
                <a:cs typeface="Calibri"/>
              </a:rPr>
              <a:t>C</a:t>
            </a:r>
            <a:r>
              <a:rPr lang="en-US" sz="1400" b="0" baseline="-25000" err="1">
                <a:solidFill>
                  <a:srgbClr val="000000"/>
                </a:solidFill>
                <a:latin typeface="Calibri"/>
                <a:ea typeface="Calibri"/>
                <a:cs typeface="Calibri"/>
              </a:rPr>
              <a:t>div</a:t>
            </a:r>
            <a:r>
              <a:rPr lang="en-US" sz="1400" b="0">
                <a:solidFill>
                  <a:srgbClr val="000000"/>
                </a:solidFill>
                <a:latin typeface="Calibri"/>
                <a:ea typeface="Calibri"/>
                <a:cs typeface="Calibri"/>
              </a:rPr>
              <a:t> = </a:t>
            </a:r>
            <a:r>
              <a:rPr lang="en-US" sz="1400" b="0" err="1">
                <a:solidFill>
                  <a:srgbClr val="000000"/>
                </a:solidFill>
                <a:latin typeface="Calibri"/>
                <a:ea typeface="Calibri"/>
                <a:cs typeface="Calibri"/>
              </a:rPr>
              <a:t>C</a:t>
            </a:r>
            <a:r>
              <a:rPr lang="en-US" sz="1400" b="0" baseline="-25000" err="1">
                <a:solidFill>
                  <a:srgbClr val="000000"/>
                </a:solidFill>
                <a:latin typeface="Calibri"/>
                <a:ea typeface="Calibri"/>
                <a:cs typeface="Calibri"/>
              </a:rPr>
              <a:t>sqrt</a:t>
            </a:r>
            <a:r>
              <a:rPr lang="en-US" sz="1400" b="0">
                <a:solidFill>
                  <a:srgbClr val="000000"/>
                </a:solidFill>
                <a:latin typeface="Calibri"/>
                <a:ea typeface="Calibri"/>
                <a:cs typeface="Calibri"/>
              </a:rPr>
              <a:t> = 1 flop</a:t>
            </a:r>
            <a:endParaRPr lang="en-US" sz="1400" b="0">
              <a:solidFill>
                <a:srgbClr val="000000"/>
              </a:solidFill>
              <a:ea typeface="Calibri" pitchFamily="34" charset="0"/>
              <a:cs typeface="Calibri" pitchFamily="34" charset="0"/>
            </a:endParaRPr>
          </a:p>
          <a:p>
            <a:pPr lvl="1">
              <a:buFont typeface="Calibri" pitchFamily="2" charset="2"/>
              <a:buChar char="-"/>
            </a:pPr>
            <a:r>
              <a:rPr lang="en-US" sz="1400" b="0" err="1">
                <a:solidFill>
                  <a:srgbClr val="000000"/>
                </a:solidFill>
                <a:latin typeface="Calibri"/>
                <a:ea typeface="Calibri"/>
                <a:cs typeface="Calibri"/>
              </a:rPr>
              <a:t>C</a:t>
            </a:r>
            <a:r>
              <a:rPr lang="en-US" sz="1400" b="0" baseline="-25000" err="1">
                <a:solidFill>
                  <a:srgbClr val="000000"/>
                </a:solidFill>
                <a:latin typeface="Calibri"/>
                <a:ea typeface="Calibri"/>
                <a:cs typeface="Calibri"/>
              </a:rPr>
              <a:t>exp</a:t>
            </a:r>
            <a:r>
              <a:rPr lang="en-US" sz="1400" b="0">
                <a:solidFill>
                  <a:srgbClr val="000000"/>
                </a:solidFill>
                <a:latin typeface="Calibri"/>
                <a:ea typeface="Calibri"/>
                <a:cs typeface="Calibri"/>
              </a:rPr>
              <a:t> </a:t>
            </a:r>
            <a:r>
              <a:rPr lang="en-US" sz="1400" b="0" i="0">
                <a:solidFill>
                  <a:srgbClr val="000000"/>
                </a:solidFill>
                <a:latin typeface="Calibri"/>
                <a:ea typeface="Calibri"/>
                <a:cs typeface="Calibri"/>
              </a:rPr>
              <a:t>= </a:t>
            </a:r>
            <a:r>
              <a:rPr lang="en-US" sz="1400" b="0">
                <a:solidFill>
                  <a:srgbClr val="000000"/>
                </a:solidFill>
                <a:latin typeface="Calibri"/>
                <a:ea typeface="Calibri"/>
                <a:cs typeface="Calibri"/>
              </a:rPr>
              <a:t>30 flops</a:t>
            </a:r>
            <a:endParaRPr lang="en-US" sz="1400">
              <a:ea typeface="Calibri" pitchFamily="34" charset="0"/>
              <a:cs typeface="Calibri" pitchFamily="34" charset="0"/>
            </a:endParaRPr>
          </a:p>
          <a:p>
            <a:pPr lvl="1">
              <a:buFont typeface="Calibri" pitchFamily="2" charset="2"/>
              <a:buChar char="-"/>
            </a:pPr>
            <a:endParaRPr lang="en-US" sz="1400">
              <a:solidFill>
                <a:srgbClr val="000000"/>
              </a:solidFill>
              <a:latin typeface="Calibri"/>
              <a:ea typeface="Calibri"/>
              <a:cs typeface="Calibri"/>
            </a:endParaRPr>
          </a:p>
          <a:p>
            <a:r>
              <a:rPr lang="en-US" sz="1400">
                <a:solidFill>
                  <a:srgbClr val="000000"/>
                </a:solidFill>
                <a:latin typeface="Calibri"/>
                <a:ea typeface="Calibri"/>
                <a:cs typeface="Calibri"/>
              </a:rPr>
              <a:t>Flop Count:</a:t>
            </a:r>
            <a:r>
              <a:rPr lang="en-US" sz="1400" b="0">
                <a:solidFill>
                  <a:srgbClr val="000000"/>
                </a:solidFill>
                <a:latin typeface="Calibri"/>
                <a:ea typeface="Calibri"/>
                <a:cs typeface="Calibri"/>
              </a:rPr>
              <a:t> </a:t>
            </a:r>
            <a:r>
              <a:rPr lang="en-US" sz="1400">
                <a:solidFill>
                  <a:srgbClr val="000000"/>
                </a:solidFill>
                <a:latin typeface="Calibri"/>
                <a:ea typeface="Calibri"/>
                <a:cs typeface="Calibri"/>
              </a:rPr>
              <a:t>W</a:t>
            </a:r>
            <a:r>
              <a:rPr lang="en-US" sz="1400" i="0">
                <a:solidFill>
                  <a:srgbClr val="000000"/>
                </a:solidFill>
                <a:latin typeface="Calibri"/>
                <a:ea typeface="Calibri"/>
                <a:cs typeface="Calibri"/>
              </a:rPr>
              <a:t>(n</a:t>
            </a:r>
            <a:r>
              <a:rPr lang="en-US" sz="1400">
                <a:solidFill>
                  <a:srgbClr val="000000"/>
                </a:solidFill>
                <a:latin typeface="Calibri"/>
                <a:ea typeface="Calibri"/>
                <a:cs typeface="Calibri"/>
              </a:rPr>
              <a:t>)</a:t>
            </a:r>
            <a:r>
              <a:rPr lang="en-US" sz="1400" b="0">
                <a:solidFill>
                  <a:srgbClr val="000000"/>
                </a:solidFill>
                <a:latin typeface="Calibri"/>
                <a:ea typeface="Calibri"/>
                <a:cs typeface="Calibri"/>
              </a:rPr>
              <a:t> =</a:t>
            </a:r>
            <a:r>
              <a:rPr lang="en-US" sz="1400">
                <a:solidFill>
                  <a:srgbClr val="000000"/>
                </a:solidFill>
                <a:latin typeface="Calibri"/>
                <a:ea typeface="Calibri"/>
                <a:cs typeface="Calibri"/>
              </a:rPr>
              <a:t> </a:t>
            </a:r>
            <a:r>
              <a:rPr lang="en-US" sz="1400" b="0">
                <a:solidFill>
                  <a:srgbClr val="000000"/>
                </a:solidFill>
                <a:latin typeface="Calibri"/>
                <a:ea typeface="Calibri"/>
                <a:cs typeface="Calibri"/>
              </a:rPr>
              <a:t>72 · n</a:t>
            </a:r>
            <a:r>
              <a:rPr lang="en-US" sz="1400" b="0" baseline="-25000">
                <a:solidFill>
                  <a:srgbClr val="000000"/>
                </a:solidFill>
                <a:latin typeface="Calibri"/>
                <a:ea typeface="Calibri"/>
                <a:cs typeface="Calibri"/>
              </a:rPr>
              <a:t>p</a:t>
            </a:r>
            <a:r>
              <a:rPr lang="en-US" sz="1400" b="0">
                <a:solidFill>
                  <a:srgbClr val="000000"/>
                </a:solidFill>
                <a:latin typeface="Calibri"/>
                <a:ea typeface="Calibri"/>
                <a:cs typeface="Calibri"/>
              </a:rPr>
              <a:t>(n</a:t>
            </a:r>
            <a:r>
              <a:rPr lang="en-US" sz="1400" b="0" baseline="-25000">
                <a:solidFill>
                  <a:srgbClr val="000000"/>
                </a:solidFill>
                <a:latin typeface="Calibri"/>
                <a:ea typeface="Calibri"/>
                <a:cs typeface="Calibri"/>
              </a:rPr>
              <a:t>p</a:t>
            </a:r>
            <a:r>
              <a:rPr lang="en-US" sz="1400" b="0">
                <a:solidFill>
                  <a:srgbClr val="000000"/>
                </a:solidFill>
                <a:latin typeface="Calibri"/>
                <a:ea typeface="Calibri"/>
                <a:cs typeface="Calibri"/>
              </a:rPr>
              <a:t> - 1) + </a:t>
            </a:r>
            <a:r>
              <a:rPr lang="el-GR" sz="1400" b="0">
                <a:solidFill>
                  <a:srgbClr val="000000"/>
                </a:solidFill>
                <a:latin typeface="Calibri"/>
                <a:ea typeface="Calibri"/>
                <a:cs typeface="Calibri"/>
              </a:rPr>
              <a:t>Θ</a:t>
            </a:r>
            <a:r>
              <a:rPr lang="el-GR" sz="1400" b="0" i="0">
                <a:solidFill>
                  <a:srgbClr val="000000"/>
                </a:solidFill>
                <a:latin typeface="Calibri"/>
                <a:ea typeface="Calibri"/>
                <a:cs typeface="Calibri"/>
              </a:rPr>
              <a:t>(</a:t>
            </a:r>
            <a:r>
              <a:rPr lang="en-US" sz="1400" b="0">
                <a:solidFill>
                  <a:srgbClr val="000000"/>
                </a:solidFill>
                <a:latin typeface="Calibri"/>
                <a:ea typeface="Calibri"/>
                <a:cs typeface="Calibri"/>
              </a:rPr>
              <a:t>n</a:t>
            </a:r>
            <a:r>
              <a:rPr lang="en-US" sz="1400" b="0" baseline="-25000">
                <a:solidFill>
                  <a:srgbClr val="000000"/>
                </a:solidFill>
                <a:latin typeface="Calibri"/>
                <a:ea typeface="Calibri"/>
                <a:cs typeface="Calibri"/>
              </a:rPr>
              <a:t>p</a:t>
            </a:r>
            <a:r>
              <a:rPr lang="en-US" sz="1400" b="0">
                <a:solidFill>
                  <a:srgbClr val="000000"/>
                </a:solidFill>
                <a:latin typeface="Calibri"/>
                <a:ea typeface="Calibri"/>
                <a:cs typeface="Calibri"/>
              </a:rPr>
              <a:t>)</a:t>
            </a:r>
            <a:r>
              <a:rPr lang="en-US" sz="1400" b="0" i="0">
                <a:solidFill>
                  <a:srgbClr val="000000"/>
                </a:solidFill>
                <a:latin typeface="Calibri"/>
                <a:ea typeface="Calibri"/>
                <a:cs typeface="Calibri"/>
              </a:rPr>
              <a:t> </a:t>
            </a:r>
            <a:r>
              <a:rPr lang="en-US" sz="1400" b="0">
                <a:solidFill>
                  <a:srgbClr val="000000"/>
                </a:solidFill>
                <a:latin typeface="Calibri"/>
                <a:ea typeface="Calibri"/>
                <a:cs typeface="Calibri"/>
              </a:rPr>
              <a:t>flops/iter  ≈ </a:t>
            </a:r>
            <a:r>
              <a:rPr lang="en-US" sz="1400">
                <a:solidFill>
                  <a:srgbClr val="000000"/>
                </a:solidFill>
                <a:latin typeface="Calibri"/>
                <a:ea typeface="Calibri"/>
                <a:cs typeface="Calibri"/>
              </a:rPr>
              <a:t>1.8e9</a:t>
            </a:r>
            <a:r>
              <a:rPr lang="en-US" sz="1400" b="0">
                <a:solidFill>
                  <a:srgbClr val="000000"/>
                </a:solidFill>
                <a:latin typeface="Calibri"/>
                <a:ea typeface="Calibri"/>
                <a:cs typeface="Calibri"/>
              </a:rPr>
              <a:t> @ n</a:t>
            </a:r>
            <a:r>
              <a:rPr lang="en-US" sz="1400" b="0" baseline="-25000">
                <a:solidFill>
                  <a:srgbClr val="000000"/>
                </a:solidFill>
                <a:latin typeface="Calibri"/>
                <a:ea typeface="Calibri"/>
                <a:cs typeface="Calibri"/>
              </a:rPr>
              <a:t>p</a:t>
            </a:r>
            <a:r>
              <a:rPr lang="en-US" sz="1400" b="0">
                <a:solidFill>
                  <a:srgbClr val="000000"/>
                </a:solidFill>
                <a:latin typeface="Calibri"/>
                <a:ea typeface="Calibri"/>
                <a:cs typeface="Calibri"/>
              </a:rPr>
              <a:t> </a:t>
            </a:r>
            <a:r>
              <a:rPr lang="en-US" sz="1400" b="0" i="0">
                <a:solidFill>
                  <a:srgbClr val="000000"/>
                </a:solidFill>
                <a:latin typeface="Calibri"/>
                <a:ea typeface="Calibri"/>
                <a:cs typeface="Calibri"/>
              </a:rPr>
              <a:t>= </a:t>
            </a:r>
            <a:r>
              <a:rPr lang="en-US" sz="1400" b="0">
                <a:solidFill>
                  <a:srgbClr val="000000"/>
                </a:solidFill>
                <a:latin typeface="Calibri"/>
                <a:ea typeface="Calibri"/>
                <a:cs typeface="Calibri"/>
              </a:rPr>
              <a:t>5000   </a:t>
            </a:r>
            <a:br>
              <a:rPr lang="en-US" sz="1400" b="0">
                <a:latin typeface="Calibri"/>
                <a:ea typeface="Calibri"/>
                <a:cs typeface="Calibri"/>
              </a:rPr>
            </a:br>
            <a:r>
              <a:rPr lang="en-US" sz="1400" b="0">
                <a:solidFill>
                  <a:srgbClr val="000000"/>
                </a:solidFill>
                <a:latin typeface="Calibri"/>
                <a:ea typeface="Calibri"/>
                <a:cs typeface="Calibri"/>
              </a:rPr>
              <a:t>        (per pedestrian pair: 14 ADD, 24 MULT, 1 DIV, 3 SQRT, 1 EXP)</a:t>
            </a:r>
          </a:p>
          <a:p>
            <a:pPr>
              <a:buClr>
                <a:srgbClr val="A81E5B"/>
              </a:buClr>
            </a:pPr>
            <a:endParaRPr lang="nl-NL" sz="1400" b="0">
              <a:solidFill>
                <a:srgbClr val="000000"/>
              </a:solidFill>
              <a:latin typeface="Calibri"/>
              <a:ea typeface="Calibri"/>
              <a:cs typeface="Calibri"/>
            </a:endParaRPr>
          </a:p>
          <a:p>
            <a:r>
              <a:rPr lang="nl-NL" sz="1400" b="1" i="0">
                <a:solidFill>
                  <a:srgbClr val="000000"/>
                </a:solidFill>
                <a:latin typeface="Calibri"/>
                <a:ea typeface="Calibri"/>
                <a:cs typeface="Calibri"/>
              </a:rPr>
              <a:t>Memory </a:t>
            </a:r>
            <a:r>
              <a:rPr lang="nl-NL" sz="1400">
                <a:solidFill>
                  <a:srgbClr val="000000"/>
                </a:solidFill>
                <a:latin typeface="Calibri"/>
                <a:ea typeface="Calibri"/>
                <a:cs typeface="Calibri"/>
              </a:rPr>
              <a:t>Traffic:</a:t>
            </a:r>
            <a:r>
              <a:rPr lang="nl-NL" sz="1400" b="0">
                <a:solidFill>
                  <a:srgbClr val="000000"/>
                </a:solidFill>
                <a:latin typeface="Calibri"/>
                <a:ea typeface="Calibri"/>
                <a:cs typeface="Calibri"/>
              </a:rPr>
              <a:t> </a:t>
            </a:r>
            <a:r>
              <a:rPr lang="nl-NL" sz="1400">
                <a:solidFill>
                  <a:srgbClr val="000000"/>
                </a:solidFill>
                <a:latin typeface="Calibri"/>
                <a:ea typeface="Calibri"/>
                <a:cs typeface="Calibri"/>
              </a:rPr>
              <a:t>Q</a:t>
            </a:r>
            <a:r>
              <a:rPr lang="nl-NL" sz="1400" i="0">
                <a:solidFill>
                  <a:srgbClr val="000000"/>
                </a:solidFill>
                <a:latin typeface="Calibri"/>
                <a:ea typeface="Calibri"/>
                <a:cs typeface="Calibri"/>
              </a:rPr>
              <a:t>(n</a:t>
            </a:r>
            <a:r>
              <a:rPr lang="nl-NL" sz="1400">
                <a:solidFill>
                  <a:srgbClr val="000000"/>
                </a:solidFill>
                <a:latin typeface="Calibri"/>
                <a:ea typeface="Calibri"/>
                <a:cs typeface="Calibri"/>
              </a:rPr>
              <a:t>)</a:t>
            </a:r>
            <a:r>
              <a:rPr lang="nl-NL" sz="1400" b="0">
                <a:solidFill>
                  <a:srgbClr val="000000"/>
                </a:solidFill>
                <a:latin typeface="Calibri"/>
                <a:ea typeface="Calibri"/>
                <a:cs typeface="Calibri"/>
              </a:rPr>
              <a:t> =</a:t>
            </a:r>
            <a:r>
              <a:rPr lang="nl-NL" sz="1400" b="0" i="0">
                <a:solidFill>
                  <a:srgbClr val="000000"/>
                </a:solidFill>
                <a:latin typeface="Calibri"/>
                <a:ea typeface="Calibri"/>
                <a:cs typeface="Calibri"/>
              </a:rPr>
              <a:t> </a:t>
            </a:r>
            <a:r>
              <a:rPr lang="nl-NL" sz="1400" b="0">
                <a:solidFill>
                  <a:srgbClr val="000000"/>
                </a:solidFill>
                <a:latin typeface="Calibri"/>
                <a:ea typeface="Calibri"/>
                <a:cs typeface="Calibri"/>
              </a:rPr>
              <a:t>128 · n</a:t>
            </a:r>
            <a:r>
              <a:rPr lang="nl-NL" sz="1400" b="0" baseline="-25000">
                <a:solidFill>
                  <a:srgbClr val="000000"/>
                </a:solidFill>
                <a:latin typeface="Calibri"/>
                <a:ea typeface="Calibri"/>
                <a:cs typeface="Calibri"/>
              </a:rPr>
              <a:t>p</a:t>
            </a:r>
            <a:r>
              <a:rPr lang="nl-NL" sz="1400" b="0">
                <a:solidFill>
                  <a:srgbClr val="000000"/>
                </a:solidFill>
                <a:latin typeface="Calibri"/>
                <a:ea typeface="Calibri"/>
                <a:cs typeface="Calibri"/>
              </a:rPr>
              <a:t> + 2 · sizeof(Obstacle) = </a:t>
            </a:r>
            <a:r>
              <a:rPr lang="nl-NL" sz="1400">
                <a:solidFill>
                  <a:srgbClr val="000000"/>
                </a:solidFill>
                <a:latin typeface="Calibri"/>
                <a:ea typeface="Calibri"/>
                <a:cs typeface="Calibri"/>
              </a:rPr>
              <a:t>128 · n</a:t>
            </a:r>
            <a:r>
              <a:rPr lang="nl-NL" sz="1400" baseline="-25000">
                <a:solidFill>
                  <a:srgbClr val="000000"/>
                </a:solidFill>
                <a:latin typeface="Calibri"/>
                <a:ea typeface="Calibri"/>
                <a:cs typeface="Calibri"/>
              </a:rPr>
              <a:t>p</a:t>
            </a:r>
            <a:r>
              <a:rPr lang="nl-NL" sz="1400">
                <a:solidFill>
                  <a:srgbClr val="000000"/>
                </a:solidFill>
                <a:latin typeface="Calibri"/>
                <a:ea typeface="Calibri"/>
                <a:cs typeface="Calibri"/>
              </a:rPr>
              <a:t> + 112 bytes/iter (double)</a:t>
            </a:r>
            <a:endParaRPr lang="nl-NL" sz="1400">
              <a:solidFill>
                <a:srgbClr val="000000"/>
              </a:solidFill>
              <a:ea typeface="Calibri"/>
              <a:cs typeface="Calibri"/>
            </a:endParaRPr>
          </a:p>
          <a:p>
            <a:pPr marL="1828800" lvl="4" indent="0">
              <a:buNone/>
            </a:pPr>
            <a:r>
              <a:rPr lang="nl-NL" sz="1400">
                <a:solidFill>
                  <a:srgbClr val="000000"/>
                </a:solidFill>
                <a:latin typeface="Calibri"/>
                <a:ea typeface="Calibri"/>
                <a:cs typeface="Calibri"/>
              </a:rPr>
              <a:t>   = 64 · n</a:t>
            </a:r>
            <a:r>
              <a:rPr lang="nl-NL" sz="1400" baseline="-25000">
                <a:solidFill>
                  <a:srgbClr val="000000"/>
                </a:solidFill>
                <a:latin typeface="Calibri"/>
                <a:ea typeface="Calibri"/>
                <a:cs typeface="Calibri"/>
              </a:rPr>
              <a:t>p</a:t>
            </a:r>
            <a:r>
              <a:rPr lang="nl-NL" sz="1400" b="0">
                <a:solidFill>
                  <a:srgbClr val="000000"/>
                </a:solidFill>
                <a:latin typeface="Calibri"/>
                <a:ea typeface="Calibri"/>
                <a:cs typeface="Calibri"/>
              </a:rPr>
              <a:t> + </a:t>
            </a:r>
            <a:r>
              <a:rPr lang="nl-NL" sz="1400">
                <a:solidFill>
                  <a:srgbClr val="000000"/>
                </a:solidFill>
                <a:latin typeface="Calibri"/>
                <a:ea typeface="Calibri"/>
                <a:cs typeface="Calibri"/>
              </a:rPr>
              <a:t> 2 · sizeof(Obstacle) =</a:t>
            </a:r>
            <a:r>
              <a:rPr lang="nl-NL" sz="1400" b="1">
                <a:solidFill>
                  <a:srgbClr val="000000"/>
                </a:solidFill>
                <a:latin typeface="Calibri"/>
                <a:ea typeface="Calibri"/>
                <a:cs typeface="Calibri"/>
              </a:rPr>
              <a:t> 64 · n</a:t>
            </a:r>
            <a:r>
              <a:rPr lang="nl-NL" sz="1400" b="1" baseline="-25000">
                <a:solidFill>
                  <a:srgbClr val="000000"/>
                </a:solidFill>
                <a:latin typeface="Calibri"/>
                <a:ea typeface="Calibri"/>
                <a:cs typeface="Calibri"/>
              </a:rPr>
              <a:t>p</a:t>
            </a:r>
            <a:r>
              <a:rPr lang="nl-NL" sz="1400" b="1">
                <a:solidFill>
                  <a:srgbClr val="000000"/>
                </a:solidFill>
                <a:latin typeface="Calibri"/>
                <a:ea typeface="Calibri"/>
                <a:cs typeface="Calibri"/>
              </a:rPr>
              <a:t> +  56 bytes/iter (float)</a:t>
            </a:r>
            <a:endParaRPr lang="nl-NL" sz="1400" b="1">
              <a:latin typeface="Calibri"/>
              <a:ea typeface="Calibri"/>
              <a:cs typeface="Calibri"/>
            </a:endParaRPr>
          </a:p>
          <a:p>
            <a:pPr marL="0" indent="0">
              <a:buClr>
                <a:srgbClr val="A81E5B"/>
              </a:buClr>
              <a:buNone/>
            </a:pPr>
            <a:r>
              <a:rPr lang="nl-NL" sz="1400" b="0">
                <a:solidFill>
                  <a:srgbClr val="000000"/>
                </a:solidFill>
                <a:latin typeface="Calibri"/>
                <a:ea typeface="Calibri"/>
                <a:cs typeface="Calibri"/>
              </a:rPr>
              <a:t>                               (for simplicity, assume all data is read once and then permanently cached)</a:t>
            </a:r>
            <a:endParaRPr lang="nl-NL" sz="1400" b="0" i="0">
              <a:solidFill>
                <a:srgbClr val="000000"/>
              </a:solidFill>
              <a:latin typeface="Calibri"/>
              <a:ea typeface="Calibri"/>
              <a:cs typeface="Calibri"/>
            </a:endParaRPr>
          </a:p>
          <a:p>
            <a:pPr>
              <a:buClr>
                <a:srgbClr val="A81E5B"/>
              </a:buClr>
            </a:pPr>
            <a:endParaRPr lang="nl-NL" sz="1400" b="0">
              <a:solidFill>
                <a:srgbClr val="000000"/>
              </a:solidFill>
              <a:latin typeface="Calibri"/>
              <a:ea typeface="Calibri"/>
              <a:cs typeface="Calibri"/>
            </a:endParaRPr>
          </a:p>
          <a:p>
            <a:pPr>
              <a:buClr>
                <a:srgbClr val="A81E5B"/>
              </a:buClr>
            </a:pPr>
            <a:r>
              <a:rPr lang="nl-NL" sz="1400" b="1" i="0">
                <a:solidFill>
                  <a:srgbClr val="000000"/>
                </a:solidFill>
                <a:latin typeface="Calibri"/>
                <a:ea typeface="Calibri"/>
                <a:cs typeface="Calibri"/>
              </a:rPr>
              <a:t>Operational </a:t>
            </a:r>
            <a:r>
              <a:rPr lang="nl-NL" sz="1400">
                <a:solidFill>
                  <a:srgbClr val="000000"/>
                </a:solidFill>
                <a:latin typeface="Calibri"/>
                <a:ea typeface="Calibri"/>
                <a:cs typeface="Calibri"/>
              </a:rPr>
              <a:t>Intensity:</a:t>
            </a:r>
            <a:r>
              <a:rPr lang="nl-NL" sz="1400" i="0">
                <a:solidFill>
                  <a:srgbClr val="000000"/>
                </a:solidFill>
                <a:latin typeface="Calibri"/>
                <a:ea typeface="Calibri"/>
                <a:cs typeface="Calibri"/>
              </a:rPr>
              <a:t> I</a:t>
            </a:r>
            <a:r>
              <a:rPr lang="nl-NL" sz="1400" b="0" i="0">
                <a:solidFill>
                  <a:srgbClr val="000000"/>
                </a:solidFill>
                <a:latin typeface="Calibri"/>
                <a:ea typeface="Calibri"/>
                <a:cs typeface="Calibri"/>
              </a:rPr>
              <a:t> = W/Q</a:t>
            </a:r>
            <a:r>
              <a:rPr lang="nl-NL" sz="1400" b="0">
                <a:solidFill>
                  <a:srgbClr val="000000"/>
                </a:solidFill>
                <a:latin typeface="Calibri"/>
                <a:ea typeface="Calibri"/>
                <a:cs typeface="Calibri"/>
              </a:rPr>
              <a:t> ≈ </a:t>
            </a:r>
            <a:r>
              <a:rPr lang="nl-NL" sz="1400">
                <a:solidFill>
                  <a:srgbClr val="000000"/>
                </a:solidFill>
                <a:latin typeface="Calibri"/>
                <a:ea typeface="Calibri"/>
                <a:cs typeface="Calibri"/>
              </a:rPr>
              <a:t>2.8e3 flops/byte (double)</a:t>
            </a:r>
            <a:r>
              <a:rPr lang="nl-NL" sz="1400" b="0">
                <a:solidFill>
                  <a:srgbClr val="000000"/>
                </a:solidFill>
                <a:latin typeface="Calibri"/>
                <a:ea typeface="Calibri"/>
                <a:cs typeface="Calibri"/>
              </a:rPr>
              <a:t> @ n</a:t>
            </a:r>
            <a:r>
              <a:rPr lang="nl-NL" sz="1400" b="0" baseline="-25000">
                <a:solidFill>
                  <a:srgbClr val="000000"/>
                </a:solidFill>
                <a:latin typeface="Calibri"/>
                <a:ea typeface="Calibri"/>
                <a:cs typeface="Calibri"/>
              </a:rPr>
              <a:t>p</a:t>
            </a:r>
            <a:r>
              <a:rPr lang="nl-NL" sz="1400" b="0">
                <a:solidFill>
                  <a:srgbClr val="000000"/>
                </a:solidFill>
                <a:latin typeface="Calibri"/>
                <a:ea typeface="Calibri"/>
                <a:cs typeface="Calibri"/>
              </a:rPr>
              <a:t> = 5000  </a:t>
            </a:r>
            <a:endParaRPr lang="nl-NL" sz="1400" b="0">
              <a:ea typeface="Calibri" pitchFamily="34" charset="0"/>
              <a:cs typeface="Calibri" pitchFamily="34" charset="0"/>
            </a:endParaRPr>
          </a:p>
          <a:p>
            <a:pPr marL="1828800" lvl="4" indent="0">
              <a:buNone/>
            </a:pPr>
            <a:r>
              <a:rPr lang="nl-NL" sz="1400">
                <a:solidFill>
                  <a:srgbClr val="000000"/>
                </a:solidFill>
                <a:latin typeface="Calibri"/>
                <a:ea typeface="Calibri"/>
                <a:cs typeface="Calibri"/>
              </a:rPr>
              <a:t>     =&gt; I </a:t>
            </a:r>
            <a:r>
              <a:rPr lang="nl-NL" sz="1400" b="0">
                <a:solidFill>
                  <a:srgbClr val="000000"/>
                </a:solidFill>
                <a:latin typeface="Calibri"/>
                <a:ea typeface="Calibri"/>
                <a:cs typeface="Calibri"/>
              </a:rPr>
              <a:t>grows linearly with </a:t>
            </a:r>
            <a:r>
              <a:rPr lang="nl-NL" sz="1400">
                <a:solidFill>
                  <a:srgbClr val="000000"/>
                </a:solidFill>
                <a:latin typeface="Calibri"/>
                <a:ea typeface="Calibri"/>
                <a:cs typeface="Calibri"/>
              </a:rPr>
              <a:t>n</a:t>
            </a:r>
            <a:r>
              <a:rPr lang="nl-NL" sz="1400" baseline="-25000">
                <a:solidFill>
                  <a:srgbClr val="000000"/>
                </a:solidFill>
                <a:latin typeface="Calibri"/>
                <a:ea typeface="Calibri"/>
                <a:cs typeface="Calibri"/>
              </a:rPr>
              <a:t>p</a:t>
            </a:r>
            <a:r>
              <a:rPr lang="nl-NL" sz="1400">
                <a:solidFill>
                  <a:srgbClr val="000000"/>
                </a:solidFill>
                <a:latin typeface="Calibri"/>
                <a:ea typeface="Calibri"/>
                <a:cs typeface="Calibri"/>
              </a:rPr>
              <a:t>.</a:t>
            </a:r>
            <a:br>
              <a:rPr lang="nl-NL" sz="1400" b="0">
                <a:latin typeface="Calibri"/>
                <a:ea typeface="Calibri"/>
                <a:cs typeface="Calibri"/>
              </a:rPr>
            </a:br>
            <a:r>
              <a:rPr lang="nl-NL" sz="1400" b="0">
                <a:solidFill>
                  <a:srgbClr val="000000"/>
                </a:solidFill>
                <a:latin typeface="Calibri"/>
                <a:ea typeface="Calibri"/>
                <a:cs typeface="Calibri"/>
              </a:rPr>
              <a:t> </a:t>
            </a:r>
            <a:r>
              <a:rPr lang="nl-NL" sz="1400">
                <a:solidFill>
                  <a:srgbClr val="000000"/>
                </a:solidFill>
                <a:latin typeface="Calibri"/>
                <a:ea typeface="Calibri"/>
                <a:cs typeface="Calibri"/>
              </a:rPr>
              <a:t> =&gt; Compute-bound</a:t>
            </a:r>
            <a:r>
              <a:rPr lang="nl-NL" sz="1400" b="0">
                <a:solidFill>
                  <a:srgbClr val="000000"/>
                </a:solidFill>
                <a:latin typeface="Calibri"/>
                <a:ea typeface="Calibri"/>
                <a:cs typeface="Calibri"/>
              </a:rPr>
              <a:t> for all </a:t>
            </a:r>
            <a:r>
              <a:rPr lang="nl-NL" sz="1400">
                <a:solidFill>
                  <a:srgbClr val="000000"/>
                </a:solidFill>
                <a:latin typeface="Calibri"/>
                <a:ea typeface="Calibri"/>
                <a:cs typeface="Calibri"/>
              </a:rPr>
              <a:t>n</a:t>
            </a:r>
            <a:r>
              <a:rPr lang="nl-NL" sz="1400" baseline="-25000">
                <a:solidFill>
                  <a:srgbClr val="000000"/>
                </a:solidFill>
                <a:latin typeface="Calibri"/>
                <a:ea typeface="Calibri"/>
                <a:cs typeface="Calibri"/>
              </a:rPr>
              <a:t>p</a:t>
            </a:r>
            <a:r>
              <a:rPr lang="nl-NL" sz="1400">
                <a:solidFill>
                  <a:srgbClr val="000000"/>
                </a:solidFill>
                <a:latin typeface="Calibri"/>
                <a:ea typeface="Calibri"/>
                <a:cs typeface="Calibri"/>
              </a:rPr>
              <a:t>.</a:t>
            </a:r>
            <a:endParaRPr lang="nl-NL" sz="1400" b="0">
              <a:ea typeface="Calibri"/>
              <a:cs typeface="Calibri"/>
            </a:endParaRPr>
          </a:p>
          <a:p>
            <a:pPr marL="0" indent="0">
              <a:buClr>
                <a:srgbClr val="A81E5B"/>
              </a:buClr>
              <a:buNone/>
            </a:pPr>
            <a:br>
              <a:rPr lang="nl-NL" sz="1400" b="0">
                <a:latin typeface="Calibri"/>
                <a:ea typeface="Calibri"/>
                <a:cs typeface="Calibri"/>
              </a:rPr>
            </a:br>
            <a:endParaRPr lang="nl-NL" sz="1400" b="0">
              <a:ea typeface="Calibri"/>
              <a:cs typeface="Calibri"/>
            </a:endParaRPr>
          </a:p>
          <a:p>
            <a:pPr marL="0" indent="0">
              <a:buNone/>
            </a:pPr>
            <a:r>
              <a:rPr lang="nl-NL" sz="1400">
                <a:solidFill>
                  <a:srgbClr val="9E1B4F"/>
                </a:solidFill>
                <a:latin typeface="Calibri"/>
                <a:ea typeface="Calibri"/>
                <a:cs typeface="Calibri"/>
              </a:rPr>
              <a:t>Costly operations, i.e. exp() and sqrt(), are serially dependent in the baseline, resulting in high latency.</a:t>
            </a:r>
            <a:endParaRPr lang="nl-NL" sz="1400">
              <a:ea typeface="Calibri"/>
              <a:cs typeface="Calibri"/>
            </a:endParaRPr>
          </a:p>
        </p:txBody>
      </p:sp>
    </p:spTree>
    <p:extLst>
      <p:ext uri="{BB962C8B-B14F-4D97-AF65-F5344CB8AC3E}">
        <p14:creationId xmlns:p14="http://schemas.microsoft.com/office/powerpoint/2010/main" val="352276083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a:t>
            </a:r>
            <a:r>
              <a:rPr lang="en-US">
                <a:latin typeface="Calibri"/>
                <a:ea typeface="Calibri"/>
                <a:cs typeface="Calibri"/>
              </a:rPr>
              <a:t>Roadmap (x86)</a:t>
            </a:r>
            <a:endParaRPr lang="en-US"/>
          </a:p>
        </p:txBody>
      </p:sp>
      <p:sp>
        <p:nvSpPr>
          <p:cNvPr id="3" name="Content Placeholder 2"/>
          <p:cNvSpPr>
            <a:spLocks noGrp="1"/>
          </p:cNvSpPr>
          <p:nvPr>
            <p:ph idx="1"/>
          </p:nvPr>
        </p:nvSpPr>
        <p:spPr/>
        <p:txBody>
          <a:bodyPr wrap="square"/>
          <a:lstStyle/>
          <a:p>
            <a:pPr>
              <a:buNone/>
            </a:pPr>
            <a:endParaRPr lang="en-US" sz="1600" b="0" i="1">
              <a:solidFill>
                <a:srgbClr val="808080"/>
              </a:solidFill>
              <a:ea typeface="Calibri"/>
              <a:cs typeface="Calibri"/>
            </a:endParaRPr>
          </a:p>
          <a:p>
            <a:pPr>
              <a:buClr>
                <a:srgbClr val="A81E5B"/>
              </a:buClr>
            </a:pPr>
            <a:r>
              <a:rPr sz="1600" b="1" i="0">
                <a:solidFill>
                  <a:srgbClr val="000000"/>
                </a:solidFill>
                <a:latin typeface="Calibri"/>
                <a:ea typeface="Calibri"/>
                <a:cs typeface="Calibri"/>
              </a:rPr>
              <a:t>Baseline:</a:t>
            </a:r>
            <a:r>
              <a:rPr lang="nl-NL" sz="1600" b="0">
                <a:solidFill>
                  <a:srgbClr val="000000"/>
                </a:solidFill>
                <a:latin typeface="Calibri"/>
                <a:ea typeface="Calibri"/>
                <a:cs typeface="Calibri"/>
              </a:rPr>
              <a:t> 2.4% of π</a:t>
            </a:r>
            <a:r>
              <a:rPr lang="nl-NL" sz="1600" b="0" baseline="-25000">
                <a:solidFill>
                  <a:srgbClr val="000000"/>
                </a:solidFill>
                <a:latin typeface="Calibri"/>
                <a:ea typeface="Calibri"/>
                <a:cs typeface="Calibri"/>
              </a:rPr>
              <a:t>avx512_float</a:t>
            </a:r>
            <a:r>
              <a:rPr lang="nl-NL" sz="1600" b="0">
                <a:solidFill>
                  <a:srgbClr val="000000"/>
                </a:solidFill>
                <a:latin typeface="Calibri"/>
                <a:ea typeface="Calibri"/>
                <a:cs typeface="Calibri"/>
              </a:rPr>
              <a:t> (1.15 flops/cycle)</a:t>
            </a:r>
            <a:endParaRPr sz="1600" b="0" i="0">
              <a:solidFill>
                <a:srgbClr val="808080"/>
              </a:solidFill>
              <a:latin typeface="Calibri"/>
              <a:ea typeface="Calibri"/>
              <a:cs typeface="Calibri"/>
            </a:endParaRPr>
          </a:p>
          <a:p>
            <a:r>
              <a:rPr lang="en-US" sz="1600" i="0">
                <a:solidFill>
                  <a:srgbClr val="000000"/>
                </a:solidFill>
                <a:latin typeface="Calibri"/>
                <a:ea typeface="Calibri"/>
                <a:cs typeface="Calibri"/>
              </a:rPr>
              <a:t>Each version = </a:t>
            </a:r>
            <a:r>
              <a:rPr lang="en-US" sz="1600">
                <a:solidFill>
                  <a:srgbClr val="000000"/>
                </a:solidFill>
                <a:latin typeface="Calibri"/>
                <a:ea typeface="Calibri"/>
                <a:cs typeface="Calibri"/>
              </a:rPr>
              <a:t>one main </a:t>
            </a:r>
            <a:r>
              <a:rPr lang="en-US" sz="1600" i="0">
                <a:solidFill>
                  <a:srgbClr val="000000"/>
                </a:solidFill>
                <a:latin typeface="Calibri"/>
                <a:ea typeface="Calibri"/>
                <a:cs typeface="Calibri"/>
              </a:rPr>
              <a:t>idea</a:t>
            </a:r>
            <a:r>
              <a:rPr lang="en-US" sz="1600">
                <a:solidFill>
                  <a:srgbClr val="000000"/>
                </a:solidFill>
                <a:latin typeface="Calibri"/>
                <a:ea typeface="Calibri"/>
                <a:cs typeface="Calibri"/>
              </a:rPr>
              <a:t> (might overlap): </a:t>
            </a:r>
            <a:endParaRPr sz="1600" b="1" i="0">
              <a:solidFill>
                <a:srgbClr val="000000"/>
              </a:solidFill>
              <a:latin typeface="Calibri"/>
              <a:ea typeface="Calibri"/>
              <a:cs typeface="Calibri"/>
            </a:endParaRPr>
          </a:p>
          <a:p>
            <a:pPr lvl="1"/>
            <a:r>
              <a:rPr lang="nl-NL" sz="1600" b="1">
                <a:solidFill>
                  <a:srgbClr val="000000"/>
                </a:solidFill>
                <a:latin typeface="Calibri"/>
                <a:ea typeface="Calibri"/>
                <a:cs typeface="Calibri"/>
              </a:rPr>
              <a:t>v1 – Vectorization (inlining + SoA + SIMD):</a:t>
            </a:r>
            <a:r>
              <a:rPr lang="nl-NL" sz="1600">
                <a:solidFill>
                  <a:srgbClr val="000000"/>
                </a:solidFill>
                <a:latin typeface="Calibri"/>
                <a:ea typeface="Calibri"/>
                <a:cs typeface="Calibri"/>
              </a:rPr>
              <a:t>  3.06 flops/cycle, 6.38 % peak</a:t>
            </a:r>
            <a:endParaRPr lang="nl-NL" sz="1600">
              <a:ea typeface="Calibri"/>
              <a:cs typeface="Calibri"/>
            </a:endParaRPr>
          </a:p>
          <a:p>
            <a:pPr lvl="1"/>
            <a:r>
              <a:rPr lang="nl-NL" sz="1600" b="1">
                <a:solidFill>
                  <a:srgbClr val="000000"/>
                </a:solidFill>
                <a:latin typeface="Calibri"/>
                <a:ea typeface="Calibri"/>
                <a:cs typeface="Calibri"/>
              </a:rPr>
              <a:t>v2 – Transcendental Approximations (poly-exp, rsqrt, FTZ):</a:t>
            </a:r>
            <a:r>
              <a:rPr lang="nl-NL" sz="1600">
                <a:solidFill>
                  <a:srgbClr val="000000"/>
                </a:solidFill>
                <a:latin typeface="Calibri"/>
                <a:ea typeface="Calibri"/>
                <a:cs typeface="Calibri"/>
              </a:rPr>
              <a:t> 14.22 flops/cycle, 29.63% peak</a:t>
            </a:r>
            <a:endParaRPr lang="nl-NL" sz="1600">
              <a:solidFill>
                <a:srgbClr val="000000"/>
              </a:solidFill>
              <a:ea typeface="Calibri"/>
              <a:cs typeface="Calibri"/>
            </a:endParaRPr>
          </a:p>
          <a:p>
            <a:pPr lvl="1"/>
            <a:r>
              <a:rPr lang="nl-NL" sz="1600" b="1">
                <a:solidFill>
                  <a:srgbClr val="000000"/>
                </a:solidFill>
                <a:latin typeface="Calibri"/>
                <a:ea typeface="Calibri"/>
                <a:cs typeface="Calibri"/>
              </a:rPr>
              <a:t>v3 – Extra Parallelism (float, AVX-512, ILP):</a:t>
            </a:r>
            <a:r>
              <a:rPr lang="nl-NL" sz="1600">
                <a:solidFill>
                  <a:srgbClr val="000000"/>
                </a:solidFill>
                <a:latin typeface="Calibri"/>
                <a:ea typeface="Calibri"/>
                <a:cs typeface="Calibri"/>
              </a:rPr>
              <a:t>  24.15 flops/cycle (best), 50.31% peak</a:t>
            </a:r>
            <a:endParaRPr lang="nl-NL" sz="1600">
              <a:ea typeface="Calibri" pitchFamily="34" charset="0"/>
              <a:cs typeface="Calibri" pitchFamily="34" charset="0"/>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C0837-7764-F045-AD79-2CD0507A5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4381A-4621-2C97-B9D3-A5F5F195314E}"/>
              </a:ext>
            </a:extLst>
          </p:cNvPr>
          <p:cNvSpPr>
            <a:spLocks noGrp="1"/>
          </p:cNvSpPr>
          <p:nvPr>
            <p:ph type="title"/>
          </p:nvPr>
        </p:nvSpPr>
        <p:spPr/>
        <p:txBody>
          <a:bodyPr/>
          <a:lstStyle/>
          <a:p>
            <a:pPr marL="118745" indent="-118745"/>
            <a:r>
              <a:rPr>
                <a:latin typeface="Calibri"/>
                <a:ea typeface="Calibri"/>
                <a:cs typeface="Calibri"/>
              </a:rPr>
              <a:t>Optimization </a:t>
            </a:r>
            <a:r>
              <a:rPr lang="nl-NL">
                <a:latin typeface="Calibri"/>
                <a:ea typeface="Calibri"/>
                <a:cs typeface="Calibri"/>
              </a:rPr>
              <a:t>Overview (x86)</a:t>
            </a:r>
            <a:endParaRPr lang="nl-NL"/>
          </a:p>
        </p:txBody>
      </p:sp>
      <p:sp>
        <p:nvSpPr>
          <p:cNvPr id="3" name="TextBox 2">
            <a:extLst>
              <a:ext uri="{FF2B5EF4-FFF2-40B4-BE49-F238E27FC236}">
                <a16:creationId xmlns:a16="http://schemas.microsoft.com/office/drawing/2014/main" id="{55B7970C-C6BA-D761-5D61-253989E59633}"/>
              </a:ext>
            </a:extLst>
          </p:cNvPr>
          <p:cNvSpPr txBox="1"/>
          <p:nvPr/>
        </p:nvSpPr>
        <p:spPr>
          <a:xfrm>
            <a:off x="429768" y="1078992"/>
            <a:ext cx="3528082" cy="276999"/>
          </a:xfrm>
          <a:prstGeom prst="rect">
            <a:avLst/>
          </a:prstGeom>
          <a:noFill/>
        </p:spPr>
        <p:txBody>
          <a:bodyPr wrap="none" lIns="91440" tIns="45720" rIns="91440" bIns="45720" anchor="t">
            <a:spAutoFit/>
          </a:bodyPr>
          <a:lstStyle/>
          <a:p>
            <a:r>
              <a:rPr lang="en-US" sz="1200">
                <a:solidFill>
                  <a:srgbClr val="808080"/>
                </a:solidFill>
                <a:latin typeface="Calibri"/>
                <a:ea typeface="Calibri"/>
                <a:cs typeface="Calibri"/>
              </a:rPr>
              <a:t>Performance and speedup over baseline @ n</a:t>
            </a:r>
            <a:r>
              <a:rPr lang="en-US" sz="1200" baseline="-25000">
                <a:solidFill>
                  <a:srgbClr val="808080"/>
                </a:solidFill>
                <a:latin typeface="Calibri"/>
                <a:ea typeface="Calibri"/>
                <a:cs typeface="Calibri"/>
              </a:rPr>
              <a:t>p</a:t>
            </a:r>
            <a:r>
              <a:rPr lang="en-US" sz="1200">
                <a:solidFill>
                  <a:srgbClr val="808080"/>
                </a:solidFill>
                <a:latin typeface="Calibri"/>
                <a:ea typeface="Calibri"/>
                <a:cs typeface="Calibri"/>
              </a:rPr>
              <a:t> = 5000</a:t>
            </a:r>
          </a:p>
        </p:txBody>
      </p:sp>
      <p:graphicFrame>
        <p:nvGraphicFramePr>
          <p:cNvPr id="4" name="Table 3">
            <a:extLst>
              <a:ext uri="{FF2B5EF4-FFF2-40B4-BE49-F238E27FC236}">
                <a16:creationId xmlns:a16="http://schemas.microsoft.com/office/drawing/2014/main" id="{0D8149DE-93C6-9369-4BB9-5F66C808BA43}"/>
              </a:ext>
            </a:extLst>
          </p:cNvPr>
          <p:cNvGraphicFramePr>
            <a:graphicFrameLocks noGrp="1"/>
          </p:cNvGraphicFramePr>
          <p:nvPr>
            <p:extLst>
              <p:ext uri="{D42A27DB-BD31-4B8C-83A1-F6EECF244321}">
                <p14:modId xmlns:p14="http://schemas.microsoft.com/office/powerpoint/2010/main" val="1239238170"/>
              </p:ext>
            </p:extLst>
          </p:nvPr>
        </p:nvGraphicFramePr>
        <p:xfrm>
          <a:off x="411480" y="1517904"/>
          <a:ext cx="8321040" cy="473456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274320">
                <a:tc>
                  <a:txBody>
                    <a:bodyPr/>
                    <a:lstStyle/>
                    <a:p>
                      <a:pPr algn="l"/>
                      <a:r>
                        <a:rPr sz="1150" b="1">
                          <a:solidFill>
                            <a:srgbClr val="FFFFFF"/>
                          </a:solidFill>
                        </a:rPr>
                        <a:t>Optimization</a:t>
                      </a:r>
                    </a:p>
                  </a:txBody>
                  <a:tcPr marT="12700" marB="12700" anchor="ctr">
                    <a:solidFill>
                      <a:srgbClr val="A71D5B"/>
                    </a:solidFill>
                  </a:tcPr>
                </a:tc>
                <a:tc>
                  <a:txBody>
                    <a:bodyPr/>
                    <a:lstStyle/>
                    <a:p>
                      <a:pPr algn="l"/>
                      <a:r>
                        <a:rPr sz="1150" b="1">
                          <a:solidFill>
                            <a:srgbClr val="FFFFFF"/>
                          </a:solidFill>
                        </a:rPr>
                        <a:t>Technique</a:t>
                      </a:r>
                    </a:p>
                  </a:txBody>
                  <a:tcPr marT="12700" marB="12700" anchor="ctr">
                    <a:solidFill>
                      <a:srgbClr val="A71D5B"/>
                    </a:solidFill>
                  </a:tcPr>
                </a:tc>
                <a:tc>
                  <a:txBody>
                    <a:bodyPr/>
                    <a:lstStyle/>
                    <a:p>
                      <a:pPr algn="ctr"/>
                      <a:r>
                        <a:rPr lang="nl-NL" sz="1150" b="1">
                          <a:solidFill>
                            <a:srgbClr val="FFFFFF"/>
                          </a:solidFill>
                        </a:rPr>
                        <a:t>Flops</a:t>
                      </a:r>
                      <a:r>
                        <a:rPr sz="1150" b="1">
                          <a:solidFill>
                            <a:srgbClr val="FFFFFF"/>
                          </a:solidFill>
                        </a:rPr>
                        <a:t>/</a:t>
                      </a:r>
                      <a:r>
                        <a:rPr lang="nl-NL" sz="1150" b="1">
                          <a:solidFill>
                            <a:srgbClr val="FFFFFF"/>
                          </a:solidFill>
                        </a:rPr>
                        <a:t>Cycle</a:t>
                      </a:r>
                      <a:endParaRPr sz="1150" b="1">
                        <a:solidFill>
                          <a:srgbClr val="FFFFFF"/>
                        </a:solidFill>
                      </a:endParaRPr>
                    </a:p>
                  </a:txBody>
                  <a:tcPr marT="12700" marB="12700" anchor="ctr">
                    <a:solidFill>
                      <a:srgbClr val="A71D5B"/>
                    </a:solidFill>
                  </a:tcPr>
                </a:tc>
                <a:tc>
                  <a:txBody>
                    <a:bodyPr/>
                    <a:lstStyle/>
                    <a:p>
                      <a:pPr algn="ctr"/>
                      <a:r>
                        <a:rPr sz="1150" b="1">
                          <a:solidFill>
                            <a:srgbClr val="FFFFFF"/>
                          </a:solidFill>
                        </a:rPr>
                        <a:t>Speedup</a:t>
                      </a:r>
                    </a:p>
                  </a:txBody>
                  <a:tcPr marT="12700" marB="12700" anchor="ctr">
                    <a:solidFill>
                      <a:srgbClr val="A71D5B"/>
                    </a:solidFill>
                  </a:tcPr>
                </a:tc>
                <a:extLst>
                  <a:ext uri="{0D108BD9-81ED-4DB2-BD59-A6C34878D82A}">
                    <a16:rowId xmlns:a16="http://schemas.microsoft.com/office/drawing/2014/main" val="10000"/>
                  </a:ext>
                </a:extLst>
              </a:tr>
              <a:tr h="274320">
                <a:tc>
                  <a:txBody>
                    <a:bodyPr/>
                    <a:lstStyle/>
                    <a:p>
                      <a:pPr algn="l"/>
                      <a:r>
                        <a:rPr sz="1100" b="0">
                          <a:solidFill>
                            <a:srgbClr val="333333"/>
                          </a:solidFill>
                        </a:rPr>
                        <a:t>Baseline</a:t>
                      </a:r>
                    </a:p>
                  </a:txBody>
                  <a:tcPr marT="12700" marB="12700" anchor="ctr">
                    <a:solidFill>
                      <a:srgbClr val="FFFFFF"/>
                    </a:solidFill>
                  </a:tcPr>
                </a:tc>
                <a:tc>
                  <a:txBody>
                    <a:bodyPr/>
                    <a:lstStyle/>
                    <a:p>
                      <a:pPr algn="l"/>
                      <a:r>
                        <a:rPr sz="1050" b="0">
                          <a:solidFill>
                            <a:srgbClr val="808080"/>
                          </a:solidFill>
                        </a:rPr>
                        <a:t>scalar, double</a:t>
                      </a:r>
                    </a:p>
                  </a:txBody>
                  <a:tcPr marT="12700" marB="12700" anchor="ctr">
                    <a:solidFill>
                      <a:srgbClr val="FFFFFF"/>
                    </a:solidFill>
                  </a:tcPr>
                </a:tc>
                <a:tc>
                  <a:txBody>
                    <a:bodyPr/>
                    <a:lstStyle/>
                    <a:p>
                      <a:pPr algn="ctr"/>
                      <a:r>
                        <a:rPr sz="1100" b="0">
                          <a:solidFill>
                            <a:srgbClr val="333333"/>
                          </a:solidFill>
                        </a:rPr>
                        <a:t>1.1</a:t>
                      </a:r>
                    </a:p>
                  </a:txBody>
                  <a:tcPr marT="12700" marB="12700" anchor="ctr">
                    <a:solidFill>
                      <a:srgbClr val="FFFFFF"/>
                    </a:solidFill>
                  </a:tcPr>
                </a:tc>
                <a:tc>
                  <a:txBody>
                    <a:bodyPr/>
                    <a:lstStyle/>
                    <a:p>
                      <a:pPr algn="ctr"/>
                      <a:r>
                        <a:rPr sz="1100" b="0">
                          <a:solidFill>
                            <a:srgbClr val="333333"/>
                          </a:solidFill>
                        </a:rPr>
                        <a:t>1.0</a:t>
                      </a:r>
                    </a:p>
                  </a:txBody>
                  <a:tcPr marT="12700" marB="12700" anchor="ctr">
                    <a:solidFill>
                      <a:srgbClr val="FFFFFF"/>
                    </a:solidFill>
                  </a:tcPr>
                </a:tc>
                <a:extLst>
                  <a:ext uri="{0D108BD9-81ED-4DB2-BD59-A6C34878D82A}">
                    <a16:rowId xmlns:a16="http://schemas.microsoft.com/office/drawing/2014/main" val="10001"/>
                  </a:ext>
                </a:extLst>
              </a:tr>
              <a:tr h="274320">
                <a:tc gridSpan="4">
                  <a:txBody>
                    <a:bodyPr/>
                    <a:lstStyle/>
                    <a:p>
                      <a:pPr algn="l"/>
                      <a:r>
                        <a:rPr lang="nl-NL" sz="1100" b="1">
                          <a:solidFill>
                            <a:srgbClr val="A71D5B"/>
                          </a:solidFill>
                        </a:rPr>
                        <a:t>Vectorization  (Inlining + </a:t>
                      </a:r>
                      <a:r>
                        <a:rPr lang="nl-NL" sz="1100" b="1" err="1">
                          <a:solidFill>
                            <a:srgbClr val="A71D5B"/>
                          </a:solidFill>
                        </a:rPr>
                        <a:t>SoA</a:t>
                      </a:r>
                      <a:r>
                        <a:rPr lang="nl-NL" sz="1100" b="1">
                          <a:solidFill>
                            <a:srgbClr val="A71D5B"/>
                          </a:solidFill>
                        </a:rPr>
                        <a:t> and/or SIMD)</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2"/>
                  </a:ext>
                </a:extLst>
              </a:tr>
              <a:tr h="274320">
                <a:tc>
                  <a:txBody>
                    <a:bodyPr/>
                    <a:lstStyle/>
                    <a:p>
                      <a:pPr algn="l"/>
                      <a:r>
                        <a:rPr sz="1100" b="0">
                          <a:solidFill>
                            <a:srgbClr val="333333"/>
                          </a:solidFill>
                        </a:rPr>
                        <a:t>AVX2</a:t>
                      </a:r>
                    </a:p>
                  </a:txBody>
                  <a:tcPr marT="12700" marB="12700" anchor="ctr">
                    <a:solidFill>
                      <a:srgbClr val="FFFFFF"/>
                    </a:solidFill>
                  </a:tcPr>
                </a:tc>
                <a:tc>
                  <a:txBody>
                    <a:bodyPr/>
                    <a:lstStyle/>
                    <a:p>
                      <a:pPr algn="l"/>
                      <a:r>
                        <a:rPr sz="1050" b="0">
                          <a:solidFill>
                            <a:srgbClr val="808080"/>
                          </a:solidFill>
                        </a:rPr>
                        <a:t>double, 4-wide</a:t>
                      </a:r>
                    </a:p>
                  </a:txBody>
                  <a:tcPr marT="12700" marB="12700" anchor="ctr">
                    <a:solidFill>
                      <a:srgbClr val="FFFFFF"/>
                    </a:solidFill>
                  </a:tcPr>
                </a:tc>
                <a:tc>
                  <a:txBody>
                    <a:bodyPr/>
                    <a:lstStyle/>
                    <a:p>
                      <a:pPr algn="ctr"/>
                      <a:r>
                        <a:rPr sz="1100" b="0">
                          <a:solidFill>
                            <a:srgbClr val="333333"/>
                          </a:solidFill>
                        </a:rPr>
                        <a:t>3.1</a:t>
                      </a:r>
                    </a:p>
                  </a:txBody>
                  <a:tcPr marT="12700" marB="12700" anchor="ctr">
                    <a:solidFill>
                      <a:srgbClr val="FFFFFF"/>
                    </a:solidFill>
                  </a:tcPr>
                </a:tc>
                <a:tc>
                  <a:txBody>
                    <a:bodyPr/>
                    <a:lstStyle/>
                    <a:p>
                      <a:pPr algn="ctr"/>
                      <a:r>
                        <a:rPr sz="1100" b="0">
                          <a:solidFill>
                            <a:srgbClr val="333333"/>
                          </a:solidFill>
                        </a:rPr>
                        <a:t>2.7</a:t>
                      </a:r>
                    </a:p>
                  </a:txBody>
                  <a:tcPr marT="12700" marB="12700" anchor="ctr">
                    <a:solidFill>
                      <a:srgbClr val="FFFFFF"/>
                    </a:solidFill>
                  </a:tcPr>
                </a:tc>
                <a:extLst>
                  <a:ext uri="{0D108BD9-81ED-4DB2-BD59-A6C34878D82A}">
                    <a16:rowId xmlns:a16="http://schemas.microsoft.com/office/drawing/2014/main" val="10003"/>
                  </a:ext>
                </a:extLst>
              </a:tr>
              <a:tr h="274320">
                <a:tc>
                  <a:txBody>
                    <a:bodyPr/>
                    <a:lstStyle/>
                    <a:p>
                      <a:pPr algn="l"/>
                      <a:r>
                        <a:rPr sz="1100" b="0">
                          <a:solidFill>
                            <a:srgbClr val="333333"/>
                          </a:solidFill>
                        </a:rPr>
                        <a:t>AVX2</a:t>
                      </a:r>
                    </a:p>
                  </a:txBody>
                  <a:tcPr marT="12700" marB="12700" anchor="ctr">
                    <a:solidFill>
                      <a:srgbClr val="FFFFFF"/>
                    </a:solidFill>
                  </a:tcPr>
                </a:tc>
                <a:tc>
                  <a:txBody>
                    <a:bodyPr/>
                    <a:lstStyle/>
                    <a:p>
                      <a:pPr algn="l"/>
                      <a:r>
                        <a:rPr sz="1050" b="0">
                          <a:solidFill>
                            <a:srgbClr val="808080"/>
                          </a:solidFill>
                        </a:rPr>
                        <a:t>float, 8-wide</a:t>
                      </a:r>
                    </a:p>
                  </a:txBody>
                  <a:tcPr marT="12700" marB="12700" anchor="ctr">
                    <a:solidFill>
                      <a:srgbClr val="FFFFFF"/>
                    </a:solidFill>
                  </a:tcPr>
                </a:tc>
                <a:tc>
                  <a:txBody>
                    <a:bodyPr/>
                    <a:lstStyle/>
                    <a:p>
                      <a:pPr algn="ctr"/>
                      <a:r>
                        <a:rPr sz="1100" b="0">
                          <a:solidFill>
                            <a:srgbClr val="333333"/>
                          </a:solidFill>
                        </a:rPr>
                        <a:t>4.0</a:t>
                      </a:r>
                    </a:p>
                  </a:txBody>
                  <a:tcPr marT="12700" marB="12700" anchor="ctr">
                    <a:solidFill>
                      <a:srgbClr val="FFFFFF"/>
                    </a:solidFill>
                  </a:tcPr>
                </a:tc>
                <a:tc>
                  <a:txBody>
                    <a:bodyPr/>
                    <a:lstStyle/>
                    <a:p>
                      <a:pPr algn="ctr"/>
                      <a:r>
                        <a:rPr sz="1100" b="0">
                          <a:solidFill>
                            <a:srgbClr val="333333"/>
                          </a:solidFill>
                        </a:rPr>
                        <a:t>3.5</a:t>
                      </a:r>
                    </a:p>
                  </a:txBody>
                  <a:tcPr marT="12700" marB="12700" anchor="ctr">
                    <a:solidFill>
                      <a:srgbClr val="FFFFFF"/>
                    </a:solidFill>
                  </a:tcPr>
                </a:tc>
                <a:extLst>
                  <a:ext uri="{0D108BD9-81ED-4DB2-BD59-A6C34878D82A}">
                    <a16:rowId xmlns:a16="http://schemas.microsoft.com/office/drawing/2014/main" val="10004"/>
                  </a:ext>
                </a:extLst>
              </a:tr>
              <a:tr h="274320">
                <a:tc>
                  <a:txBody>
                    <a:bodyPr/>
                    <a:lstStyle/>
                    <a:p>
                      <a:pPr algn="l"/>
                      <a:r>
                        <a:rPr sz="1100" b="0">
                          <a:solidFill>
                            <a:srgbClr val="333333"/>
                          </a:solidFill>
                        </a:rPr>
                        <a:t>AVX-512</a:t>
                      </a:r>
                    </a:p>
                  </a:txBody>
                  <a:tcPr marT="12700" marB="12700" anchor="ctr">
                    <a:solidFill>
                      <a:srgbClr val="FFFFFF"/>
                    </a:solidFill>
                  </a:tcPr>
                </a:tc>
                <a:tc>
                  <a:txBody>
                    <a:bodyPr/>
                    <a:lstStyle/>
                    <a:p>
                      <a:pPr algn="l"/>
                      <a:r>
                        <a:rPr sz="1050" b="0">
                          <a:solidFill>
                            <a:srgbClr val="808080"/>
                          </a:solidFill>
                        </a:rPr>
                        <a:t>double, 8-wide</a:t>
                      </a:r>
                    </a:p>
                  </a:txBody>
                  <a:tcPr marT="12700" marB="12700" anchor="ctr">
                    <a:solidFill>
                      <a:srgbClr val="FFFFFF"/>
                    </a:solidFill>
                  </a:tcPr>
                </a:tc>
                <a:tc>
                  <a:txBody>
                    <a:bodyPr/>
                    <a:lstStyle/>
                    <a:p>
                      <a:pPr algn="ctr"/>
                      <a:r>
                        <a:rPr sz="1100" b="0">
                          <a:solidFill>
                            <a:srgbClr val="333333"/>
                          </a:solidFill>
                        </a:rPr>
                        <a:t>4.3</a:t>
                      </a:r>
                    </a:p>
                  </a:txBody>
                  <a:tcPr marT="12700" marB="12700" anchor="ctr">
                    <a:solidFill>
                      <a:srgbClr val="FFFFFF"/>
                    </a:solidFill>
                  </a:tcPr>
                </a:tc>
                <a:tc>
                  <a:txBody>
                    <a:bodyPr/>
                    <a:lstStyle/>
                    <a:p>
                      <a:pPr algn="ctr"/>
                      <a:r>
                        <a:rPr sz="1100" b="0">
                          <a:solidFill>
                            <a:srgbClr val="333333"/>
                          </a:solidFill>
                        </a:rPr>
                        <a:t>3.8</a:t>
                      </a:r>
                    </a:p>
                  </a:txBody>
                  <a:tcPr marT="12700" marB="12700" anchor="ctr">
                    <a:solidFill>
                      <a:srgbClr val="FFFFFF"/>
                    </a:solidFill>
                  </a:tcPr>
                </a:tc>
                <a:extLst>
                  <a:ext uri="{0D108BD9-81ED-4DB2-BD59-A6C34878D82A}">
                    <a16:rowId xmlns:a16="http://schemas.microsoft.com/office/drawing/2014/main" val="10005"/>
                  </a:ext>
                </a:extLst>
              </a:tr>
              <a:tr h="274320">
                <a:tc gridSpan="4">
                  <a:txBody>
                    <a:bodyPr/>
                    <a:lstStyle/>
                    <a:p>
                      <a:pPr algn="l"/>
                      <a:r>
                        <a:rPr lang="en-US" sz="1100" b="1">
                          <a:solidFill>
                            <a:srgbClr val="A71D5B"/>
                          </a:solidFill>
                        </a:rPr>
                        <a:t>Transcendental Approximations</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r h="274320">
                <a:tc>
                  <a:txBody>
                    <a:bodyPr/>
                    <a:lstStyle/>
                    <a:p>
                      <a:pPr algn="l"/>
                      <a:r>
                        <a:rPr sz="1100" b="0">
                          <a:solidFill>
                            <a:srgbClr val="333333"/>
                          </a:solidFill>
                        </a:rPr>
                        <a:t>+ poly-exp</a:t>
                      </a:r>
                    </a:p>
                  </a:txBody>
                  <a:tcPr marT="12700" marB="12700" anchor="ctr">
                    <a:solidFill>
                      <a:srgbClr val="FFFFFF"/>
                    </a:solidFill>
                  </a:tcPr>
                </a:tc>
                <a:tc>
                  <a:txBody>
                    <a:bodyPr/>
                    <a:lstStyle/>
                    <a:p>
                      <a:pPr algn="l"/>
                      <a:r>
                        <a:rPr lang="nl-NL" sz="1050" b="0">
                          <a:solidFill>
                            <a:srgbClr val="808080"/>
                          </a:solidFill>
                        </a:rPr>
                        <a:t>double, exp approximation using 5th-degree Taylor polynomials, FTZ</a:t>
                      </a:r>
                    </a:p>
                  </a:txBody>
                  <a:tcPr marT="12700" marB="12700" anchor="ctr">
                    <a:solidFill>
                      <a:srgbClr val="FFFFFF"/>
                    </a:solidFill>
                  </a:tcPr>
                </a:tc>
                <a:tc>
                  <a:txBody>
                    <a:bodyPr/>
                    <a:lstStyle/>
                    <a:p>
                      <a:pPr algn="ctr"/>
                      <a:r>
                        <a:rPr sz="1100" b="0">
                          <a:solidFill>
                            <a:srgbClr val="333333"/>
                          </a:solidFill>
                        </a:rPr>
                        <a:t>7.1</a:t>
                      </a:r>
                    </a:p>
                  </a:txBody>
                  <a:tcPr marT="12700" marB="12700" anchor="ctr">
                    <a:solidFill>
                      <a:srgbClr val="FFFFFF"/>
                    </a:solidFill>
                  </a:tcPr>
                </a:tc>
                <a:tc>
                  <a:txBody>
                    <a:bodyPr/>
                    <a:lstStyle/>
                    <a:p>
                      <a:pPr algn="ctr"/>
                      <a:r>
                        <a:rPr sz="1100" b="0">
                          <a:solidFill>
                            <a:srgbClr val="333333"/>
                          </a:solidFill>
                        </a:rPr>
                        <a:t>6.2</a:t>
                      </a:r>
                    </a:p>
                  </a:txBody>
                  <a:tcPr marT="12700" marB="12700" anchor="ctr">
                    <a:solidFill>
                      <a:srgbClr val="FFFFFF"/>
                    </a:solidFill>
                  </a:tcPr>
                </a:tc>
                <a:extLst>
                  <a:ext uri="{0D108BD9-81ED-4DB2-BD59-A6C34878D82A}">
                    <a16:rowId xmlns:a16="http://schemas.microsoft.com/office/drawing/2014/main" val="10007"/>
                  </a:ext>
                </a:extLst>
              </a:tr>
              <a:tr h="274320">
                <a:tc>
                  <a:txBody>
                    <a:bodyPr/>
                    <a:lstStyle/>
                    <a:p>
                      <a:pPr algn="l"/>
                      <a:r>
                        <a:rPr sz="1100" b="0">
                          <a:solidFill>
                            <a:srgbClr val="333333"/>
                          </a:solidFill>
                        </a:rPr>
                        <a:t>+ poly-exp</a:t>
                      </a:r>
                    </a:p>
                  </a:txBody>
                  <a:tcPr marT="12700" marB="12700" anchor="ctr">
                    <a:solidFill>
                      <a:srgbClr val="FFFFFF"/>
                    </a:solidFill>
                  </a:tcPr>
                </a:tc>
                <a:tc>
                  <a:txBody>
                    <a:bodyPr/>
                    <a:lstStyle/>
                    <a:p>
                      <a:pPr algn="l"/>
                      <a:r>
                        <a:rPr sz="1050" b="0">
                          <a:solidFill>
                            <a:srgbClr val="808080"/>
                          </a:solidFill>
                        </a:rPr>
                        <a:t>float</a:t>
                      </a:r>
                    </a:p>
                  </a:txBody>
                  <a:tcPr marT="12700" marB="12700" anchor="ctr">
                    <a:solidFill>
                      <a:srgbClr val="FFFFFF"/>
                    </a:solidFill>
                  </a:tcPr>
                </a:tc>
                <a:tc>
                  <a:txBody>
                    <a:bodyPr/>
                    <a:lstStyle/>
                    <a:p>
                      <a:pPr algn="ctr"/>
                      <a:r>
                        <a:rPr sz="1100" b="0">
                          <a:solidFill>
                            <a:srgbClr val="333333"/>
                          </a:solidFill>
                        </a:rPr>
                        <a:t>11.9</a:t>
                      </a:r>
                    </a:p>
                  </a:txBody>
                  <a:tcPr marT="12700" marB="12700" anchor="ctr">
                    <a:solidFill>
                      <a:srgbClr val="FFFFFF"/>
                    </a:solidFill>
                  </a:tcPr>
                </a:tc>
                <a:tc>
                  <a:txBody>
                    <a:bodyPr/>
                    <a:lstStyle/>
                    <a:p>
                      <a:pPr algn="ctr"/>
                      <a:r>
                        <a:rPr sz="1100" b="0">
                          <a:solidFill>
                            <a:srgbClr val="333333"/>
                          </a:solidFill>
                        </a:rPr>
                        <a:t>10.4</a:t>
                      </a:r>
                    </a:p>
                  </a:txBody>
                  <a:tcPr marT="12700" marB="12700" anchor="ctr">
                    <a:solidFill>
                      <a:srgbClr val="FFFFFF"/>
                    </a:solidFill>
                  </a:tcPr>
                </a:tc>
                <a:extLst>
                  <a:ext uri="{0D108BD9-81ED-4DB2-BD59-A6C34878D82A}">
                    <a16:rowId xmlns:a16="http://schemas.microsoft.com/office/drawing/2014/main" val="10008"/>
                  </a:ext>
                </a:extLst>
              </a:tr>
              <a:tr h="274320">
                <a:tc>
                  <a:txBody>
                    <a:bodyPr/>
                    <a:lstStyle/>
                    <a:p>
                      <a:pPr algn="l"/>
                      <a:r>
                        <a:rPr sz="1100" b="0">
                          <a:solidFill>
                            <a:srgbClr val="333333"/>
                          </a:solidFill>
                        </a:rPr>
                        <a:t>+ fast </a:t>
                      </a:r>
                      <a:r>
                        <a:rPr sz="1100" b="0" err="1">
                          <a:solidFill>
                            <a:srgbClr val="333333"/>
                          </a:solidFill>
                        </a:rPr>
                        <a:t>rsqrt</a:t>
                      </a:r>
                    </a:p>
                  </a:txBody>
                  <a:tcPr marT="12700" marB="12700" anchor="ctr">
                    <a:solidFill>
                      <a:srgbClr val="FFFFFF"/>
                    </a:solidFill>
                  </a:tcPr>
                </a:tc>
                <a:tc>
                  <a:txBody>
                    <a:bodyPr/>
                    <a:lstStyle/>
                    <a:p>
                      <a:pPr algn="l"/>
                      <a:r>
                        <a:rPr lang="en-US" sz="1050" b="0">
                          <a:solidFill>
                            <a:srgbClr val="808080"/>
                          </a:solidFill>
                        </a:rPr>
                        <a:t>float, </a:t>
                      </a:r>
                      <a:r>
                        <a:rPr lang="en-US" sz="1050" b="0" err="1">
                          <a:solidFill>
                            <a:srgbClr val="808080"/>
                          </a:solidFill>
                        </a:rPr>
                        <a:t>rsqrt</a:t>
                      </a:r>
                      <a:r>
                        <a:rPr lang="en-US" sz="1050" b="0">
                          <a:solidFill>
                            <a:srgbClr val="808080"/>
                          </a:solidFill>
                        </a:rPr>
                        <a:t> (</a:t>
                      </a:r>
                      <a:r>
                        <a:rPr lang="en-US" sz="1050" b="0" err="1">
                          <a:solidFill>
                            <a:srgbClr val="808080"/>
                          </a:solidFill>
                        </a:rPr>
                        <a:t>instead</a:t>
                      </a:r>
                      <a:r>
                        <a:rPr lang="en-US" sz="1050" b="0">
                          <a:solidFill>
                            <a:srgbClr val="808080"/>
                          </a:solidFill>
                        </a:rPr>
                        <a:t> </a:t>
                      </a:r>
                      <a:r>
                        <a:rPr lang="en-US" sz="1050" b="0" err="1">
                          <a:solidFill>
                            <a:srgbClr val="808080"/>
                          </a:solidFill>
                        </a:rPr>
                        <a:t>of</a:t>
                      </a:r>
                      <a:r>
                        <a:rPr lang="en-US" sz="1050" b="0">
                          <a:solidFill>
                            <a:srgbClr val="808080"/>
                          </a:solidFill>
                        </a:rPr>
                        <a:t> </a:t>
                      </a:r>
                      <a:r>
                        <a:rPr lang="en-US" sz="1050" b="0" err="1">
                          <a:solidFill>
                            <a:srgbClr val="808080"/>
                          </a:solidFill>
                        </a:rPr>
                        <a:t>sqrt</a:t>
                      </a:r>
                      <a:r>
                        <a:rPr lang="en-US" sz="1050" b="0">
                          <a:solidFill>
                            <a:srgbClr val="808080"/>
                          </a:solidFill>
                        </a:rPr>
                        <a:t>)</a:t>
                      </a:r>
                    </a:p>
                  </a:txBody>
                  <a:tcPr marT="12700" marB="12700" anchor="ctr">
                    <a:solidFill>
                      <a:srgbClr val="FFFFFF"/>
                    </a:solidFill>
                  </a:tcPr>
                </a:tc>
                <a:tc>
                  <a:txBody>
                    <a:bodyPr/>
                    <a:lstStyle/>
                    <a:p>
                      <a:pPr algn="ctr"/>
                      <a:r>
                        <a:rPr sz="1100" b="0">
                          <a:solidFill>
                            <a:srgbClr val="333333"/>
                          </a:solidFill>
                        </a:rPr>
                        <a:t>14.2</a:t>
                      </a:r>
                    </a:p>
                  </a:txBody>
                  <a:tcPr marT="12700" marB="12700" anchor="ctr">
                    <a:solidFill>
                      <a:srgbClr val="FFFFFF"/>
                    </a:solidFill>
                  </a:tcPr>
                </a:tc>
                <a:tc>
                  <a:txBody>
                    <a:bodyPr/>
                    <a:lstStyle/>
                    <a:p>
                      <a:pPr algn="ctr"/>
                      <a:r>
                        <a:rPr sz="1100" b="0">
                          <a:solidFill>
                            <a:srgbClr val="333333"/>
                          </a:solidFill>
                        </a:rPr>
                        <a:t>12.4</a:t>
                      </a:r>
                    </a:p>
                  </a:txBody>
                  <a:tcPr marT="12700" marB="12700" anchor="ctr">
                    <a:solidFill>
                      <a:srgbClr val="FFFFFF"/>
                    </a:solidFill>
                  </a:tcPr>
                </a:tc>
                <a:extLst>
                  <a:ext uri="{0D108BD9-81ED-4DB2-BD59-A6C34878D82A}">
                    <a16:rowId xmlns:a16="http://schemas.microsoft.com/office/drawing/2014/main" val="10009"/>
                  </a:ext>
                </a:extLst>
              </a:tr>
              <a:tr h="274320">
                <a:tc gridSpan="4">
                  <a:txBody>
                    <a:bodyPr/>
                    <a:lstStyle/>
                    <a:p>
                      <a:pPr algn="l"/>
                      <a:r>
                        <a:rPr lang="en-US" sz="1100" b="1">
                          <a:solidFill>
                            <a:srgbClr val="A71D5B"/>
                          </a:solidFill>
                        </a:rPr>
                        <a:t>Extra Parallelism</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274320">
                <a:tc>
                  <a:txBody>
                    <a:bodyPr/>
                    <a:lstStyle/>
                    <a:p>
                      <a:pPr algn="l"/>
                      <a:r>
                        <a:rPr lang="en-US" sz="1100" b="0">
                          <a:solidFill>
                            <a:srgbClr val="333333"/>
                          </a:solidFill>
                        </a:rPr>
                        <a:t>+ float + AVX-512 + poly-exp</a:t>
                      </a:r>
                    </a:p>
                  </a:txBody>
                  <a:tcPr marT="12700" marB="12700" anchor="ctr">
                    <a:solidFill>
                      <a:srgbClr val="FFFFFF"/>
                    </a:solidFill>
                  </a:tcPr>
                </a:tc>
                <a:tc>
                  <a:txBody>
                    <a:bodyPr/>
                    <a:lstStyle/>
                    <a:p>
                      <a:pPr algn="l"/>
                      <a:r>
                        <a:rPr sz="1050" b="0">
                          <a:solidFill>
                            <a:srgbClr val="808080"/>
                          </a:solidFill>
                        </a:rPr>
                        <a:t>16-wide</a:t>
                      </a:r>
                    </a:p>
                  </a:txBody>
                  <a:tcPr marT="12700" marB="12700" anchor="ctr">
                    <a:solidFill>
                      <a:srgbClr val="FFFFFF"/>
                    </a:solidFill>
                  </a:tcPr>
                </a:tc>
                <a:tc>
                  <a:txBody>
                    <a:bodyPr/>
                    <a:lstStyle/>
                    <a:p>
                      <a:pPr algn="ctr"/>
                      <a:r>
                        <a:rPr sz="1100" b="0">
                          <a:solidFill>
                            <a:srgbClr val="333333"/>
                          </a:solidFill>
                        </a:rPr>
                        <a:t>17.8</a:t>
                      </a:r>
                    </a:p>
                  </a:txBody>
                  <a:tcPr marT="12700" marB="12700" anchor="ctr">
                    <a:solidFill>
                      <a:srgbClr val="FFFFFF"/>
                    </a:solidFill>
                  </a:tcPr>
                </a:tc>
                <a:tc>
                  <a:txBody>
                    <a:bodyPr/>
                    <a:lstStyle/>
                    <a:p>
                      <a:pPr algn="ctr"/>
                      <a:r>
                        <a:rPr sz="1100" b="0">
                          <a:solidFill>
                            <a:srgbClr val="333333"/>
                          </a:solidFill>
                        </a:rPr>
                        <a:t>15.5</a:t>
                      </a:r>
                    </a:p>
                  </a:txBody>
                  <a:tcPr marT="12700" marB="12700" anchor="ctr">
                    <a:solidFill>
                      <a:srgbClr val="FFFFFF"/>
                    </a:solidFill>
                  </a:tcPr>
                </a:tc>
                <a:extLst>
                  <a:ext uri="{0D108BD9-81ED-4DB2-BD59-A6C34878D82A}">
                    <a16:rowId xmlns:a16="http://schemas.microsoft.com/office/drawing/2014/main" val="10011"/>
                  </a:ext>
                </a:extLst>
              </a:tr>
              <a:tr h="274320">
                <a:tc>
                  <a:txBody>
                    <a:bodyPr/>
                    <a:lstStyle/>
                    <a:p>
                      <a:pPr algn="l"/>
                      <a:r>
                        <a:rPr sz="1100" b="1">
                          <a:solidFill>
                            <a:srgbClr val="333333"/>
                          </a:solidFill>
                        </a:rPr>
                        <a:t>+ more </a:t>
                      </a:r>
                      <a:r>
                        <a:rPr sz="1100" b="1" err="1">
                          <a:solidFill>
                            <a:srgbClr val="333333"/>
                          </a:solidFill>
                        </a:rPr>
                        <a:t>rsqrt</a:t>
                      </a:r>
                      <a:r>
                        <a:rPr sz="1100" b="1">
                          <a:solidFill>
                            <a:srgbClr val="333333"/>
                          </a:solidFill>
                        </a:rPr>
                        <a:t> + ILP</a:t>
                      </a:r>
                    </a:p>
                  </a:txBody>
                  <a:tcPr marT="12700" marB="12700" anchor="ctr">
                    <a:solidFill>
                      <a:srgbClr val="FFFFFF"/>
                    </a:solidFill>
                  </a:tcPr>
                </a:tc>
                <a:tc>
                  <a:txBody>
                    <a:bodyPr/>
                    <a:lstStyle/>
                    <a:p>
                      <a:pPr algn="l"/>
                      <a:r>
                        <a:rPr sz="1050" b="1">
                          <a:solidFill>
                            <a:srgbClr val="808080"/>
                          </a:solidFill>
                        </a:rPr>
                        <a:t>best variant</a:t>
                      </a:r>
                    </a:p>
                  </a:txBody>
                  <a:tcPr marT="12700" marB="12700" anchor="ctr">
                    <a:solidFill>
                      <a:srgbClr val="FFFFFF"/>
                    </a:solidFill>
                  </a:tcPr>
                </a:tc>
                <a:tc>
                  <a:txBody>
                    <a:bodyPr/>
                    <a:lstStyle/>
                    <a:p>
                      <a:pPr algn="ctr"/>
                      <a:r>
                        <a:rPr sz="1100" b="1">
                          <a:solidFill>
                            <a:srgbClr val="333333"/>
                          </a:solidFill>
                        </a:rPr>
                        <a:t>24.1</a:t>
                      </a:r>
                    </a:p>
                  </a:txBody>
                  <a:tcPr marT="12700" marB="12700" anchor="ctr">
                    <a:solidFill>
                      <a:srgbClr val="FFFFFF"/>
                    </a:solidFill>
                  </a:tcPr>
                </a:tc>
                <a:tc>
                  <a:txBody>
                    <a:bodyPr/>
                    <a:lstStyle/>
                    <a:p>
                      <a:pPr algn="ctr"/>
                      <a:r>
                        <a:rPr sz="1100" b="1">
                          <a:solidFill>
                            <a:srgbClr val="A71D5B"/>
                          </a:solidFill>
                        </a:rPr>
                        <a:t>21.0</a:t>
                      </a:r>
                    </a:p>
                  </a:txBody>
                  <a:tcPr marT="12700" marB="12700" anchor="ctr">
                    <a:solidFill>
                      <a:srgbClr val="FFFFFF"/>
                    </a:solidFill>
                  </a:tcPr>
                </a:tc>
                <a:extLst>
                  <a:ext uri="{0D108BD9-81ED-4DB2-BD59-A6C34878D82A}">
                    <a16:rowId xmlns:a16="http://schemas.microsoft.com/office/drawing/2014/main" val="10012"/>
                  </a:ext>
                </a:extLst>
              </a:tr>
              <a:tr h="274320">
                <a:tc gridSpan="4">
                  <a:txBody>
                    <a:bodyPr/>
                    <a:lstStyle/>
                    <a:p>
                      <a:pPr algn="l"/>
                      <a:r>
                        <a:rPr lang="en-US" sz="1100" b="1">
                          <a:solidFill>
                            <a:srgbClr val="A71D5B"/>
                          </a:solidFill>
                        </a:rPr>
                        <a:t>Explored Alternatives</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3"/>
                  </a:ext>
                </a:extLst>
              </a:tr>
              <a:tr h="274320">
                <a:tc>
                  <a:txBody>
                    <a:bodyPr/>
                    <a:lstStyle/>
                    <a:p>
                      <a:pPr algn="l"/>
                      <a:r>
                        <a:rPr sz="1100" b="0">
                          <a:solidFill>
                            <a:srgbClr val="333333"/>
                          </a:solidFill>
                        </a:rPr>
                        <a:t>Distance cutoff</a:t>
                      </a:r>
                    </a:p>
                  </a:txBody>
                  <a:tcPr marT="12700" marB="12700" anchor="ctr">
                    <a:solidFill>
                      <a:srgbClr val="FFFFFF"/>
                    </a:solidFill>
                  </a:tcPr>
                </a:tc>
                <a:tc>
                  <a:txBody>
                    <a:bodyPr/>
                    <a:lstStyle/>
                    <a:p>
                      <a:pPr algn="l"/>
                      <a:r>
                        <a:rPr lang="nl-NL" sz="1050" b="0">
                          <a:solidFill>
                            <a:srgbClr val="808080"/>
                          </a:solidFill>
                        </a:rPr>
                        <a:t>skip far-away pedestrian pairs</a:t>
                      </a:r>
                    </a:p>
                  </a:txBody>
                  <a:tcPr marT="12700" marB="12700" anchor="ctr">
                    <a:solidFill>
                      <a:srgbClr val="FFFFFF"/>
                    </a:solidFill>
                  </a:tcPr>
                </a:tc>
                <a:tc>
                  <a:txBody>
                    <a:bodyPr/>
                    <a:lstStyle/>
                    <a:p>
                      <a:pPr algn="ctr"/>
                      <a:r>
                        <a:rPr sz="1100" b="0">
                          <a:solidFill>
                            <a:srgbClr val="333333"/>
                          </a:solidFill>
                        </a:rPr>
                        <a:t>1.7</a:t>
                      </a:r>
                    </a:p>
                  </a:txBody>
                  <a:tcPr marT="12700" marB="12700" anchor="ctr">
                    <a:solidFill>
                      <a:srgbClr val="FFFFFF"/>
                    </a:solidFill>
                  </a:tcPr>
                </a:tc>
                <a:tc>
                  <a:txBody>
                    <a:bodyPr/>
                    <a:lstStyle/>
                    <a:p>
                      <a:pPr algn="ctr"/>
                      <a:r>
                        <a:rPr sz="1100" b="0">
                          <a:solidFill>
                            <a:srgbClr val="333333"/>
                          </a:solidFill>
                        </a:rPr>
                        <a:t>1.5</a:t>
                      </a:r>
                    </a:p>
                  </a:txBody>
                  <a:tcPr marT="12700" marB="12700" anchor="ctr">
                    <a:solidFill>
                      <a:srgbClr val="FFFFFF"/>
                    </a:solidFill>
                  </a:tcPr>
                </a:tc>
                <a:extLst>
                  <a:ext uri="{0D108BD9-81ED-4DB2-BD59-A6C34878D82A}">
                    <a16:rowId xmlns:a16="http://schemas.microsoft.com/office/drawing/2014/main" val="10014"/>
                  </a:ext>
                </a:extLst>
              </a:tr>
              <a:tr h="274320">
                <a:tc>
                  <a:txBody>
                    <a:bodyPr/>
                    <a:lstStyle/>
                    <a:p>
                      <a:pPr algn="l"/>
                      <a:r>
                        <a:rPr lang="nl-NL" sz="1100" b="0">
                          <a:solidFill>
                            <a:srgbClr val="333333"/>
                          </a:solidFill>
                        </a:rPr>
                        <a:t>LUT for exp()</a:t>
                      </a:r>
                    </a:p>
                  </a:txBody>
                  <a:tcPr marT="12700" marB="12700" anchor="ctr">
                    <a:solidFill>
                      <a:srgbClr val="FFFFFF"/>
                    </a:solidFill>
                  </a:tcPr>
                </a:tc>
                <a:tc>
                  <a:txBody>
                    <a:bodyPr/>
                    <a:lstStyle/>
                    <a:p>
                      <a:pPr algn="l"/>
                      <a:r>
                        <a:rPr lang="en-US" sz="1050" b="0">
                          <a:solidFill>
                            <a:srgbClr val="808080"/>
                          </a:solidFill>
                        </a:rPr>
                        <a:t>look-up table + Hermite approximation</a:t>
                      </a:r>
                    </a:p>
                  </a:txBody>
                  <a:tcPr marT="12700" marB="12700" anchor="ctr">
                    <a:solidFill>
                      <a:srgbClr val="FFFFFF"/>
                    </a:solidFill>
                  </a:tcPr>
                </a:tc>
                <a:tc>
                  <a:txBody>
                    <a:bodyPr/>
                    <a:lstStyle/>
                    <a:p>
                      <a:pPr algn="ctr"/>
                      <a:r>
                        <a:rPr sz="1100" b="0">
                          <a:solidFill>
                            <a:srgbClr val="333333"/>
                          </a:solidFill>
                        </a:rPr>
                        <a:t>1.2</a:t>
                      </a:r>
                    </a:p>
                  </a:txBody>
                  <a:tcPr marT="12700" marB="12700" anchor="ctr">
                    <a:solidFill>
                      <a:srgbClr val="FFFFFF"/>
                    </a:solidFill>
                  </a:tcPr>
                </a:tc>
                <a:tc>
                  <a:txBody>
                    <a:bodyPr/>
                    <a:lstStyle/>
                    <a:p>
                      <a:pPr algn="ctr"/>
                      <a:r>
                        <a:rPr lang="en-US" sz="1100" b="0">
                          <a:solidFill>
                            <a:srgbClr val="333333"/>
                          </a:solidFill>
                        </a:rPr>
                        <a:t>1.0</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5"/>
                  </a:ext>
                </a:extLst>
              </a:tr>
              <a:tr h="274320">
                <a:tc>
                  <a:txBody>
                    <a:bodyPr/>
                    <a:lstStyle/>
                    <a:p>
                      <a:pPr algn="l"/>
                      <a:r>
                        <a:rPr sz="1100" b="0">
                          <a:solidFill>
                            <a:srgbClr val="333333"/>
                          </a:solidFill>
                        </a:rPr>
                        <a:t>Force symmetry</a:t>
                      </a:r>
                    </a:p>
                  </a:txBody>
                  <a:tcPr marT="12700" marB="12700" anchor="ctr">
                    <a:solidFill>
                      <a:srgbClr val="FFFFFF"/>
                    </a:solidFill>
                  </a:tcPr>
                </a:tc>
                <a:tc>
                  <a:txBody>
                    <a:bodyPr/>
                    <a:lstStyle/>
                    <a:p>
                      <a:pPr algn="l"/>
                      <a:r>
                        <a:rPr lang="nl-NL" sz="1050" b="0">
                          <a:solidFill>
                            <a:srgbClr val="808080"/>
                          </a:solidFill>
                        </a:rPr>
                        <a:t>half the pedestrian pairs</a:t>
                      </a:r>
                    </a:p>
                  </a:txBody>
                  <a:tcPr marT="12700" marB="12700" anchor="ctr">
                    <a:solidFill>
                      <a:srgbClr val="FFFFFF"/>
                    </a:solidFill>
                  </a:tcPr>
                </a:tc>
                <a:tc>
                  <a:txBody>
                    <a:bodyPr/>
                    <a:lstStyle/>
                    <a:p>
                      <a:pPr algn="ctr"/>
                      <a:r>
                        <a:rPr sz="1100" b="0">
                          <a:solidFill>
                            <a:srgbClr val="333333"/>
                          </a:solidFill>
                        </a:rPr>
                        <a:t>0.8</a:t>
                      </a:r>
                    </a:p>
                  </a:txBody>
                  <a:tcPr marT="12700" marB="12700" anchor="ctr">
                    <a:solidFill>
                      <a:srgbClr val="FFFFFF"/>
                    </a:solidFill>
                  </a:tcPr>
                </a:tc>
                <a:tc>
                  <a:txBody>
                    <a:bodyPr/>
                    <a:lstStyle/>
                    <a:p>
                      <a:pPr algn="ctr"/>
                      <a:r>
                        <a:rPr sz="1100" b="1">
                          <a:solidFill>
                            <a:srgbClr val="CF2B2B"/>
                          </a:solidFill>
                        </a:rPr>
                        <a:t>0.7</a:t>
                      </a:r>
                    </a:p>
                  </a:txBody>
                  <a:tcPr marT="12700" marB="12700" anchor="ctr">
                    <a:solidFill>
                      <a:srgbClr val="FFFFFF"/>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404043969"/>
      </p:ext>
    </p:extLst>
  </p:cSld>
  <p:clrMapOvr>
    <a:masterClrMapping/>
  </p:clrMapOvr>
  <p:transition spd="slow">
    <p:wipe/>
  </p:transition>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a:t>
            </a:r>
            <a:r>
              <a:rPr lang="nl-NL">
                <a:latin typeface="Calibri"/>
                <a:ea typeface="Calibri"/>
                <a:cs typeface="Calibri"/>
              </a:rPr>
              <a:t>Overview (ARM)</a:t>
            </a:r>
            <a:endParaRPr lang="nl-NL"/>
          </a:p>
        </p:txBody>
      </p:sp>
      <p:sp>
        <p:nvSpPr>
          <p:cNvPr id="3" name="TextBox 2"/>
          <p:cNvSpPr txBox="1"/>
          <p:nvPr/>
        </p:nvSpPr>
        <p:spPr>
          <a:xfrm>
            <a:off x="429768" y="1078992"/>
            <a:ext cx="3544304" cy="276999"/>
          </a:xfrm>
          <a:prstGeom prst="rect">
            <a:avLst/>
          </a:prstGeom>
          <a:noFill/>
        </p:spPr>
        <p:txBody>
          <a:bodyPr wrap="none" lIns="91440" tIns="45720" rIns="91440" bIns="45720" anchor="t">
            <a:spAutoFit/>
          </a:bodyPr>
          <a:lstStyle/>
          <a:p>
            <a:r>
              <a:rPr lang="en-US" sz="1200">
                <a:solidFill>
                  <a:srgbClr val="808080"/>
                </a:solidFill>
                <a:latin typeface="Calibri"/>
                <a:ea typeface="Calibri"/>
                <a:cs typeface="Calibri"/>
              </a:rPr>
              <a:t>Performance and speedup over baseline @ n</a:t>
            </a:r>
            <a:r>
              <a:rPr lang="en-US" sz="800" baseline="-25000">
                <a:solidFill>
                  <a:srgbClr val="808080"/>
                </a:solidFill>
                <a:latin typeface="Calibri"/>
                <a:ea typeface="Calibri"/>
                <a:cs typeface="Calibri"/>
              </a:rPr>
              <a:t>p</a:t>
            </a:r>
            <a:r>
              <a:rPr lang="en-US" sz="1200">
                <a:solidFill>
                  <a:srgbClr val="808080"/>
                </a:solidFill>
                <a:latin typeface="Calibri"/>
                <a:ea typeface="Calibri"/>
                <a:cs typeface="Calibri"/>
              </a:rPr>
              <a:t> = 5000</a:t>
            </a:r>
            <a:endParaRPr lang="en-US" sz="1200">
              <a:solidFill>
                <a:srgbClr val="000000"/>
              </a:solidFill>
              <a:latin typeface="Calibri"/>
              <a:ea typeface="Calibri"/>
              <a:cs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3394872941"/>
              </p:ext>
            </p:extLst>
          </p:nvPr>
        </p:nvGraphicFramePr>
        <p:xfrm>
          <a:off x="413132" y="1520327"/>
          <a:ext cx="8321040" cy="219456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274320">
                <a:tc>
                  <a:txBody>
                    <a:bodyPr/>
                    <a:lstStyle/>
                    <a:p>
                      <a:pPr algn="l"/>
                      <a:r>
                        <a:rPr sz="1150" b="1">
                          <a:solidFill>
                            <a:srgbClr val="FFFFFF"/>
                          </a:solidFill>
                        </a:rPr>
                        <a:t>Optimization</a:t>
                      </a:r>
                    </a:p>
                  </a:txBody>
                  <a:tcPr marT="12700" marB="12700" anchor="ctr">
                    <a:solidFill>
                      <a:srgbClr val="A71D5B"/>
                    </a:solidFill>
                  </a:tcPr>
                </a:tc>
                <a:tc>
                  <a:txBody>
                    <a:bodyPr/>
                    <a:lstStyle/>
                    <a:p>
                      <a:pPr algn="l"/>
                      <a:r>
                        <a:rPr sz="1150" b="1">
                          <a:solidFill>
                            <a:srgbClr val="FFFFFF"/>
                          </a:solidFill>
                        </a:rPr>
                        <a:t>Technique</a:t>
                      </a:r>
                    </a:p>
                  </a:txBody>
                  <a:tcPr marT="12700" marB="12700" anchor="ctr">
                    <a:solidFill>
                      <a:srgbClr val="A71D5B"/>
                    </a:solidFill>
                  </a:tcPr>
                </a:tc>
                <a:tc>
                  <a:txBody>
                    <a:bodyPr/>
                    <a:lstStyle/>
                    <a:p>
                      <a:pPr algn="ctr"/>
                      <a:r>
                        <a:rPr lang="nl-NL" sz="1150" b="1">
                          <a:solidFill>
                            <a:srgbClr val="FFFFFF"/>
                          </a:solidFill>
                        </a:rPr>
                        <a:t>Flops</a:t>
                      </a:r>
                      <a:r>
                        <a:rPr sz="1150" b="1">
                          <a:solidFill>
                            <a:srgbClr val="FFFFFF"/>
                          </a:solidFill>
                        </a:rPr>
                        <a:t>/</a:t>
                      </a:r>
                      <a:r>
                        <a:rPr lang="nl-NL" sz="1150" b="1">
                          <a:solidFill>
                            <a:srgbClr val="FFFFFF"/>
                          </a:solidFill>
                        </a:rPr>
                        <a:t>Cycle</a:t>
                      </a:r>
                      <a:endParaRPr sz="1150" b="1">
                        <a:solidFill>
                          <a:srgbClr val="FFFFFF"/>
                        </a:solidFill>
                      </a:endParaRPr>
                    </a:p>
                  </a:txBody>
                  <a:tcPr marT="12700" marB="12700" anchor="ctr">
                    <a:solidFill>
                      <a:srgbClr val="A71D5B"/>
                    </a:solidFill>
                  </a:tcPr>
                </a:tc>
                <a:tc>
                  <a:txBody>
                    <a:bodyPr/>
                    <a:lstStyle/>
                    <a:p>
                      <a:pPr algn="ctr"/>
                      <a:r>
                        <a:rPr sz="1150" b="1">
                          <a:solidFill>
                            <a:srgbClr val="FFFFFF"/>
                          </a:solidFill>
                        </a:rPr>
                        <a:t>Speedup</a:t>
                      </a:r>
                    </a:p>
                  </a:txBody>
                  <a:tcPr marT="12700" marB="12700" anchor="ctr">
                    <a:solidFill>
                      <a:srgbClr val="A71D5B"/>
                    </a:solidFill>
                  </a:tcPr>
                </a:tc>
                <a:extLst>
                  <a:ext uri="{0D108BD9-81ED-4DB2-BD59-A6C34878D82A}">
                    <a16:rowId xmlns:a16="http://schemas.microsoft.com/office/drawing/2014/main" val="10000"/>
                  </a:ext>
                </a:extLst>
              </a:tr>
              <a:tr h="274320">
                <a:tc>
                  <a:txBody>
                    <a:bodyPr/>
                    <a:lstStyle/>
                    <a:p>
                      <a:pPr algn="l"/>
                      <a:r>
                        <a:rPr sz="1100" b="0">
                          <a:solidFill>
                            <a:srgbClr val="333333"/>
                          </a:solidFill>
                        </a:rPr>
                        <a:t>Baseline</a:t>
                      </a:r>
                    </a:p>
                  </a:txBody>
                  <a:tcPr marT="12700" marB="12700" anchor="ctr">
                    <a:solidFill>
                      <a:srgbClr val="FFFFFF"/>
                    </a:solidFill>
                  </a:tcPr>
                </a:tc>
                <a:tc>
                  <a:txBody>
                    <a:bodyPr/>
                    <a:lstStyle/>
                    <a:p>
                      <a:pPr algn="l"/>
                      <a:r>
                        <a:rPr sz="1050" b="0">
                          <a:solidFill>
                            <a:srgbClr val="808080"/>
                          </a:solidFill>
                        </a:rPr>
                        <a:t>scalar, double</a:t>
                      </a:r>
                    </a:p>
                  </a:txBody>
                  <a:tcPr marT="12700" marB="12700" anchor="ctr">
                    <a:solidFill>
                      <a:srgbClr val="FFFFFF"/>
                    </a:solidFill>
                  </a:tcPr>
                </a:tc>
                <a:tc>
                  <a:txBody>
                    <a:bodyPr/>
                    <a:lstStyle/>
                    <a:p>
                      <a:pPr lvl="0" algn="ctr">
                        <a:buNone/>
                      </a:pPr>
                      <a:r>
                        <a:rPr lang="en-US" sz="1100" b="0">
                          <a:solidFill>
                            <a:srgbClr val="333333"/>
                          </a:solidFill>
                        </a:rPr>
                        <a:t>1.5</a:t>
                      </a:r>
                      <a:endParaRPr sz="1100" b="0">
                        <a:solidFill>
                          <a:srgbClr val="333333"/>
                        </a:solidFill>
                      </a:endParaRPr>
                    </a:p>
                  </a:txBody>
                  <a:tcPr marT="12700" marB="12700" anchor="ctr">
                    <a:solidFill>
                      <a:srgbClr val="FFFFFF"/>
                    </a:solidFill>
                  </a:tcPr>
                </a:tc>
                <a:tc>
                  <a:txBody>
                    <a:bodyPr/>
                    <a:lstStyle/>
                    <a:p>
                      <a:pPr algn="ctr"/>
                      <a:r>
                        <a:rPr sz="1100" b="0">
                          <a:solidFill>
                            <a:srgbClr val="333333"/>
                          </a:solidFill>
                        </a:rPr>
                        <a:t>1.0</a:t>
                      </a:r>
                    </a:p>
                  </a:txBody>
                  <a:tcPr marT="12700" marB="12700" anchor="ctr">
                    <a:solidFill>
                      <a:srgbClr val="FFFFFF"/>
                    </a:solidFill>
                  </a:tcPr>
                </a:tc>
                <a:extLst>
                  <a:ext uri="{0D108BD9-81ED-4DB2-BD59-A6C34878D82A}">
                    <a16:rowId xmlns:a16="http://schemas.microsoft.com/office/drawing/2014/main" val="10001"/>
                  </a:ext>
                </a:extLst>
              </a:tr>
              <a:tr h="274320">
                <a:tc gridSpan="4">
                  <a:txBody>
                    <a:bodyPr/>
                    <a:lstStyle/>
                    <a:p>
                      <a:pPr lvl="0" algn="l">
                        <a:lnSpc>
                          <a:spcPct val="100000"/>
                        </a:lnSpc>
                        <a:spcBef>
                          <a:spcPts val="0"/>
                        </a:spcBef>
                        <a:spcAft>
                          <a:spcPts val="0"/>
                        </a:spcAft>
                        <a:buNone/>
                      </a:pPr>
                      <a:r>
                        <a:rPr lang="en-US" sz="1100" b="1" i="0" u="none" strike="noStrike" noProof="0">
                          <a:solidFill>
                            <a:srgbClr val="A71D5B"/>
                          </a:solidFill>
                          <a:latin typeface="Calibri"/>
                          <a:ea typeface="Calibri"/>
                          <a:cs typeface="Calibri"/>
                        </a:rPr>
                        <a:t>Vectorization (</a:t>
                      </a:r>
                      <a:r>
                        <a:rPr lang="en-US" sz="1100" b="1" i="0" u="none" strike="noStrike" noProof="0" err="1">
                          <a:solidFill>
                            <a:srgbClr val="A71D5B"/>
                          </a:solidFill>
                          <a:latin typeface="Calibri"/>
                          <a:ea typeface="Calibri"/>
                          <a:cs typeface="Calibri"/>
                        </a:rPr>
                        <a:t>SoA</a:t>
                      </a:r>
                      <a:r>
                        <a:rPr lang="en-US" sz="1100" b="1" i="0" u="none" strike="noStrike" noProof="0">
                          <a:solidFill>
                            <a:srgbClr val="A71D5B"/>
                          </a:solidFill>
                          <a:latin typeface="Calibri"/>
                          <a:ea typeface="Calibri"/>
                          <a:cs typeface="Calibri"/>
                        </a:rPr>
                        <a:t> + SIMD)</a:t>
                      </a:r>
                      <a:endParaRPr lang="en-US" sz="1100" b="0" i="0" u="none" strike="noStrike" noProof="0">
                        <a:solidFill>
                          <a:srgbClr val="000000"/>
                        </a:solidFill>
                        <a:latin typeface="Calibri"/>
                        <a:ea typeface="Calibri"/>
                        <a:cs typeface="Calibri"/>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274320">
                <a:tc>
                  <a:txBody>
                    <a:bodyPr/>
                    <a:lstStyle/>
                    <a:p>
                      <a:pPr lvl="0" algn="l">
                        <a:lnSpc>
                          <a:spcPct val="100000"/>
                        </a:lnSpc>
                        <a:spcBef>
                          <a:spcPts val="0"/>
                        </a:spcBef>
                        <a:spcAft>
                          <a:spcPts val="0"/>
                        </a:spcAft>
                        <a:buNone/>
                      </a:pPr>
                      <a:r>
                        <a:rPr lang="en-US" sz="1100" b="1" i="0" u="none" strike="noStrike" noProof="0">
                          <a:solidFill>
                            <a:srgbClr val="333333"/>
                          </a:solidFill>
                          <a:latin typeface="Calibri"/>
                          <a:ea typeface="Calibri"/>
                          <a:cs typeface="Calibri"/>
                        </a:rPr>
                        <a:t>float + NEON + poly-exp + fast </a:t>
                      </a:r>
                      <a:r>
                        <a:rPr lang="en-US" sz="1100" b="1" i="0" u="none" strike="noStrike" noProof="0" err="1">
                          <a:solidFill>
                            <a:srgbClr val="333333"/>
                          </a:solidFill>
                          <a:latin typeface="Calibri"/>
                          <a:ea typeface="Calibri"/>
                          <a:cs typeface="Calibri"/>
                        </a:rPr>
                        <a:t>rsqrt</a:t>
                      </a:r>
                      <a:r>
                        <a:rPr lang="en-US" sz="1100" b="1" i="0" u="none" strike="noStrike" noProof="0">
                          <a:solidFill>
                            <a:srgbClr val="333333"/>
                          </a:solidFill>
                          <a:latin typeface="Calibri"/>
                          <a:ea typeface="Calibri"/>
                          <a:cs typeface="Calibri"/>
                        </a:rPr>
                        <a:t> + ILP</a:t>
                      </a:r>
                      <a:endParaRPr lang="en-US" sz="1100" b="1" i="0" u="none" strike="noStrike" noProof="0">
                        <a:solidFill>
                          <a:srgbClr val="000000"/>
                        </a:solidFill>
                        <a:latin typeface="Calibri"/>
                        <a:ea typeface="Calibri"/>
                        <a:cs typeface="Calibri"/>
                      </a:endParaRPr>
                    </a:p>
                  </a:txBody>
                  <a:tcPr marT="12700" marB="12700" anchor="ctr">
                    <a:solidFill>
                      <a:srgbClr val="FFFFFF"/>
                    </a:solidFill>
                  </a:tcPr>
                </a:tc>
                <a:tc>
                  <a:txBody>
                    <a:bodyPr/>
                    <a:lstStyle/>
                    <a:p>
                      <a:pPr algn="l"/>
                      <a:r>
                        <a:rPr lang="en-US" sz="1050" b="1">
                          <a:solidFill>
                            <a:srgbClr val="808080"/>
                          </a:solidFill>
                        </a:rPr>
                        <a:t>NEON reimplementation </a:t>
                      </a:r>
                      <a:r>
                        <a:rPr lang="en-US" sz="1050" b="1" i="0" u="none" strike="noStrike" noProof="0">
                          <a:solidFill>
                            <a:srgbClr val="808080"/>
                          </a:solidFill>
                          <a:latin typeface="Calibri"/>
                          <a:ea typeface="Calibri"/>
                          <a:cs typeface="Calibri"/>
                        </a:rPr>
                        <a:t>of the best x86 variant</a:t>
                      </a:r>
                      <a:endParaRPr lang="en-US" sz="1050" b="1">
                        <a:solidFill>
                          <a:srgbClr val="808080"/>
                        </a:solidFill>
                      </a:endParaRPr>
                    </a:p>
                  </a:txBody>
                  <a:tcPr marT="12700" marB="12700" anchor="ctr">
                    <a:solidFill>
                      <a:srgbClr val="FFFFFF"/>
                    </a:solidFill>
                  </a:tcPr>
                </a:tc>
                <a:tc>
                  <a:txBody>
                    <a:bodyPr/>
                    <a:lstStyle/>
                    <a:p>
                      <a:pPr algn="ctr"/>
                      <a:r>
                        <a:rPr lang="en-US" sz="1100" b="1">
                          <a:solidFill>
                            <a:srgbClr val="333333"/>
                          </a:solidFill>
                        </a:rPr>
                        <a:t>10.5</a:t>
                      </a:r>
                    </a:p>
                  </a:txBody>
                  <a:tcPr marT="12700" marB="12700" anchor="ctr">
                    <a:solidFill>
                      <a:srgbClr val="FFFFFF"/>
                    </a:solidFill>
                  </a:tcPr>
                </a:tc>
                <a:tc>
                  <a:txBody>
                    <a:bodyPr/>
                    <a:lstStyle/>
                    <a:p>
                      <a:pPr algn="ctr"/>
                      <a:r>
                        <a:rPr lang="en-US" sz="1100" b="1">
                          <a:solidFill>
                            <a:srgbClr val="A71D5B"/>
                          </a:solidFill>
                        </a:rPr>
                        <a:t>7</a:t>
                      </a:r>
                      <a:endParaRPr sz="1100" b="1">
                        <a:solidFill>
                          <a:srgbClr val="A71D5B"/>
                        </a:solidFill>
                      </a:endParaRPr>
                    </a:p>
                  </a:txBody>
                  <a:tcPr marT="12700" marB="12700" anchor="ctr">
                    <a:solidFill>
                      <a:srgbClr val="FFFFFF"/>
                    </a:solidFill>
                  </a:tcPr>
                </a:tc>
                <a:extLst>
                  <a:ext uri="{0D108BD9-81ED-4DB2-BD59-A6C34878D82A}">
                    <a16:rowId xmlns:a16="http://schemas.microsoft.com/office/drawing/2014/main" val="10012"/>
                  </a:ext>
                </a:extLst>
              </a:tr>
              <a:tr h="274320">
                <a:tc gridSpan="4">
                  <a:txBody>
                    <a:bodyPr/>
                    <a:lstStyle/>
                    <a:p>
                      <a:pPr algn="l"/>
                      <a:r>
                        <a:rPr lang="en-US" sz="1100" b="1">
                          <a:solidFill>
                            <a:srgbClr val="A71D5B"/>
                          </a:solidFill>
                        </a:rPr>
                        <a:t>Explored Alternatives</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3"/>
                  </a:ext>
                </a:extLst>
              </a:tr>
              <a:tr h="274320">
                <a:tc>
                  <a:txBody>
                    <a:bodyPr/>
                    <a:lstStyle/>
                    <a:p>
                      <a:pPr algn="l"/>
                      <a:r>
                        <a:rPr sz="1100" b="0">
                          <a:solidFill>
                            <a:srgbClr val="333333"/>
                          </a:solidFill>
                        </a:rPr>
                        <a:t>Distance cutoff</a:t>
                      </a:r>
                    </a:p>
                  </a:txBody>
                  <a:tcPr marT="12700" marB="12700" anchor="ctr">
                    <a:solidFill>
                      <a:srgbClr val="FFFFFF"/>
                    </a:solidFill>
                  </a:tcPr>
                </a:tc>
                <a:tc>
                  <a:txBody>
                    <a:bodyPr/>
                    <a:lstStyle/>
                    <a:p>
                      <a:pPr algn="l"/>
                      <a:r>
                        <a:rPr lang="nl-NL" sz="1050" b="0">
                          <a:solidFill>
                            <a:srgbClr val="808080"/>
                          </a:solidFill>
                        </a:rPr>
                        <a:t>skip far-away pedestrian pairs</a:t>
                      </a:r>
                    </a:p>
                  </a:txBody>
                  <a:tcPr marT="12700" marB="12700" anchor="ctr">
                    <a:solidFill>
                      <a:srgbClr val="FFFFFF"/>
                    </a:solidFill>
                  </a:tcPr>
                </a:tc>
                <a:tc>
                  <a:txBody>
                    <a:bodyPr/>
                    <a:lstStyle/>
                    <a:p>
                      <a:pPr algn="ctr"/>
                      <a:r>
                        <a:rPr lang="en-US" sz="1100" b="0">
                          <a:solidFill>
                            <a:srgbClr val="333333"/>
                          </a:solidFill>
                        </a:rPr>
                        <a:t>4.7</a:t>
                      </a:r>
                      <a:endParaRPr sz="1100" b="0">
                        <a:solidFill>
                          <a:srgbClr val="333333"/>
                        </a:solidFill>
                      </a:endParaRPr>
                    </a:p>
                  </a:txBody>
                  <a:tcPr marT="12700" marB="12700" anchor="ctr">
                    <a:solidFill>
                      <a:srgbClr val="FFFFFF"/>
                    </a:solidFill>
                  </a:tcPr>
                </a:tc>
                <a:tc>
                  <a:txBody>
                    <a:bodyPr/>
                    <a:lstStyle/>
                    <a:p>
                      <a:pPr algn="ctr"/>
                      <a:r>
                        <a:rPr lang="en-US" sz="1100" b="0">
                          <a:solidFill>
                            <a:srgbClr val="333333"/>
                          </a:solidFill>
                        </a:rPr>
                        <a:t>3.1</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4"/>
                  </a:ext>
                </a:extLst>
              </a:tr>
              <a:tr h="274320">
                <a:tc>
                  <a:txBody>
                    <a:bodyPr/>
                    <a:lstStyle/>
                    <a:p>
                      <a:pPr lvl="0" algn="l">
                        <a:buNone/>
                      </a:pPr>
                      <a:r>
                        <a:rPr lang="nl-NL" sz="1100" b="0" i="0" u="none" strike="noStrike" noProof="0">
                          <a:solidFill>
                            <a:srgbClr val="333333"/>
                          </a:solidFill>
                          <a:latin typeface="Calibri"/>
                          <a:ea typeface="Calibri"/>
                          <a:cs typeface="Calibri"/>
                        </a:rPr>
                        <a:t>LUT for exp()</a:t>
                      </a:r>
                      <a:endParaRPr lang="nl-NL" sz="1100" b="0">
                        <a:solidFill>
                          <a:srgbClr val="333333"/>
                        </a:solidFill>
                      </a:endParaRPr>
                    </a:p>
                  </a:txBody>
                  <a:tcPr marT="12700" marB="12700" anchor="ctr">
                    <a:solidFill>
                      <a:srgbClr val="FFFFFF"/>
                    </a:solidFill>
                  </a:tcPr>
                </a:tc>
                <a:tc>
                  <a:txBody>
                    <a:bodyPr/>
                    <a:lstStyle/>
                    <a:p>
                      <a:pPr lvl="0" algn="l">
                        <a:lnSpc>
                          <a:spcPct val="100000"/>
                        </a:lnSpc>
                        <a:spcBef>
                          <a:spcPts val="0"/>
                        </a:spcBef>
                        <a:spcAft>
                          <a:spcPts val="0"/>
                        </a:spcAft>
                        <a:buNone/>
                      </a:pPr>
                      <a:r>
                        <a:rPr lang="en-US" sz="1100" b="0" i="0" u="none" strike="noStrike" noProof="0">
                          <a:solidFill>
                            <a:srgbClr val="808080"/>
                          </a:solidFill>
                          <a:latin typeface="Calibri"/>
                          <a:ea typeface="Calibri"/>
                          <a:cs typeface="Calibri"/>
                        </a:rPr>
                        <a:t>look-up table + Hermite approximation</a:t>
                      </a:r>
                      <a:endParaRPr lang="en-US" sz="1100" b="0" i="0" u="none" strike="noStrike" noProof="0">
                        <a:solidFill>
                          <a:srgbClr val="000000"/>
                        </a:solidFill>
                        <a:latin typeface="Calibri"/>
                        <a:ea typeface="Calibri"/>
                        <a:cs typeface="Calibri"/>
                      </a:endParaRPr>
                    </a:p>
                  </a:txBody>
                  <a:tcPr marT="12700" marB="12700" anchor="ctr">
                    <a:solidFill>
                      <a:srgbClr val="FFFFFF"/>
                    </a:solidFill>
                  </a:tcPr>
                </a:tc>
                <a:tc>
                  <a:txBody>
                    <a:bodyPr/>
                    <a:lstStyle/>
                    <a:p>
                      <a:pPr algn="ctr"/>
                      <a:r>
                        <a:rPr lang="en-US" sz="1100" b="0">
                          <a:solidFill>
                            <a:srgbClr val="333333"/>
                          </a:solidFill>
                        </a:rPr>
                        <a:t>2.4</a:t>
                      </a:r>
                      <a:endParaRPr sz="1100" b="0">
                        <a:solidFill>
                          <a:srgbClr val="333333"/>
                        </a:solidFill>
                      </a:endParaRPr>
                    </a:p>
                  </a:txBody>
                  <a:tcPr marT="12700" marB="12700" anchor="ctr">
                    <a:solidFill>
                      <a:srgbClr val="FFFFFF"/>
                    </a:solidFill>
                  </a:tcPr>
                </a:tc>
                <a:tc>
                  <a:txBody>
                    <a:bodyPr/>
                    <a:lstStyle/>
                    <a:p>
                      <a:pPr algn="ctr"/>
                      <a:r>
                        <a:rPr lang="en-US" sz="1100" b="0">
                          <a:solidFill>
                            <a:srgbClr val="333333"/>
                          </a:solidFill>
                        </a:rPr>
                        <a:t>1.6</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5"/>
                  </a:ext>
                </a:extLst>
              </a:tr>
              <a:tr h="274320">
                <a:tc>
                  <a:txBody>
                    <a:bodyPr/>
                    <a:lstStyle/>
                    <a:p>
                      <a:pPr algn="l"/>
                      <a:r>
                        <a:rPr sz="1100" b="0">
                          <a:solidFill>
                            <a:srgbClr val="333333"/>
                          </a:solidFill>
                        </a:rPr>
                        <a:t>Force symmetry</a:t>
                      </a:r>
                    </a:p>
                  </a:txBody>
                  <a:tcPr marT="12700" marB="12700" anchor="ctr">
                    <a:solidFill>
                      <a:srgbClr val="FFFFFF"/>
                    </a:solidFill>
                  </a:tcPr>
                </a:tc>
                <a:tc>
                  <a:txBody>
                    <a:bodyPr/>
                    <a:lstStyle/>
                    <a:p>
                      <a:pPr algn="l"/>
                      <a:r>
                        <a:rPr lang="de-CH" sz="1050" b="0">
                          <a:solidFill>
                            <a:srgbClr val="808080"/>
                          </a:solidFill>
                        </a:rPr>
                        <a:t>half </a:t>
                      </a:r>
                      <a:r>
                        <a:rPr lang="de-CH" sz="1050" b="0" err="1">
                          <a:solidFill>
                            <a:srgbClr val="808080"/>
                          </a:solidFill>
                        </a:rPr>
                        <a:t>the</a:t>
                      </a:r>
                      <a:r>
                        <a:rPr lang="de-CH" sz="1050" b="0">
                          <a:solidFill>
                            <a:srgbClr val="808080"/>
                          </a:solidFill>
                        </a:rPr>
                        <a:t> </a:t>
                      </a:r>
                      <a:r>
                        <a:rPr lang="de-CH" sz="1050" b="0" err="1">
                          <a:solidFill>
                            <a:srgbClr val="808080"/>
                          </a:solidFill>
                        </a:rPr>
                        <a:t>pedestrian</a:t>
                      </a:r>
                      <a:r>
                        <a:rPr lang="de-CH" sz="1050" b="0">
                          <a:solidFill>
                            <a:srgbClr val="808080"/>
                          </a:solidFill>
                        </a:rPr>
                        <a:t> </a:t>
                      </a:r>
                      <a:r>
                        <a:rPr lang="de-CH" sz="1050" b="0" err="1">
                          <a:solidFill>
                            <a:srgbClr val="808080"/>
                          </a:solidFill>
                        </a:rPr>
                        <a:t>pairs</a:t>
                      </a:r>
                    </a:p>
                  </a:txBody>
                  <a:tcPr marT="12700" marB="12700" anchor="ctr">
                    <a:solidFill>
                      <a:srgbClr val="FFFFFF"/>
                    </a:solidFill>
                  </a:tcPr>
                </a:tc>
                <a:tc>
                  <a:txBody>
                    <a:bodyPr/>
                    <a:lstStyle/>
                    <a:p>
                      <a:pPr algn="ctr"/>
                      <a:r>
                        <a:rPr lang="en-US" sz="1100" b="0">
                          <a:solidFill>
                            <a:srgbClr val="333333"/>
                          </a:solidFill>
                        </a:rPr>
                        <a:t>1.3</a:t>
                      </a:r>
                      <a:endParaRPr sz="1100" b="0">
                        <a:solidFill>
                          <a:srgbClr val="333333"/>
                        </a:solidFill>
                      </a:endParaRPr>
                    </a:p>
                  </a:txBody>
                  <a:tcPr marT="12700" marB="12700" anchor="ctr">
                    <a:solidFill>
                      <a:srgbClr val="FFFFFF"/>
                    </a:solidFill>
                  </a:tcPr>
                </a:tc>
                <a:tc>
                  <a:txBody>
                    <a:bodyPr/>
                    <a:lstStyle/>
                    <a:p>
                      <a:pPr algn="ctr"/>
                      <a:r>
                        <a:rPr lang="en-US" sz="1100" b="1">
                          <a:solidFill>
                            <a:srgbClr val="CF2B2B"/>
                          </a:solidFill>
                        </a:rPr>
                        <a:t>0.8</a:t>
                      </a:r>
                      <a:endParaRPr sz="1100" b="1">
                        <a:solidFill>
                          <a:srgbClr val="CF2B2B"/>
                        </a:solidFill>
                      </a:endParaRPr>
                    </a:p>
                  </a:txBody>
                  <a:tcPr marT="12700" marB="12700" anchor="ctr">
                    <a:solidFill>
                      <a:srgbClr val="FFFFFF"/>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79938835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2C205-3E5C-EAC9-4EFE-42E1B99EB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7CCEE-4C92-C01C-8E6B-5FF01F8DAFBD}"/>
              </a:ext>
            </a:extLst>
          </p:cNvPr>
          <p:cNvSpPr>
            <a:spLocks noGrp="1"/>
          </p:cNvSpPr>
          <p:nvPr>
            <p:ph type="title"/>
          </p:nvPr>
        </p:nvSpPr>
        <p:spPr/>
        <p:txBody>
          <a:bodyPr/>
          <a:lstStyle/>
          <a:p>
            <a:pPr marL="118745" indent="-118745"/>
            <a:r>
              <a:rPr lang="en-US">
                <a:latin typeface="Calibri"/>
                <a:ea typeface="Calibri"/>
                <a:cs typeface="Calibri"/>
              </a:rPr>
              <a:t>Optimization 1 - Vectorization (</a:t>
            </a:r>
            <a:r>
              <a:rPr lang="en-US" err="1">
                <a:latin typeface="Calibri"/>
                <a:ea typeface="Calibri"/>
                <a:cs typeface="Calibri"/>
              </a:rPr>
              <a:t>SoA</a:t>
            </a:r>
            <a:r>
              <a:rPr lang="en-US">
                <a:latin typeface="Calibri"/>
                <a:ea typeface="Calibri"/>
                <a:cs typeface="Calibri"/>
              </a:rPr>
              <a:t> + AVX)</a:t>
            </a:r>
            <a:endParaRPr lang="en-US" b="0">
              <a:latin typeface="Calibri"/>
              <a:ea typeface="Calibri"/>
              <a:cs typeface="Calibri"/>
            </a:endParaRPr>
          </a:p>
        </p:txBody>
      </p:sp>
      <p:sp>
        <p:nvSpPr>
          <p:cNvPr id="4" name="Rounded Rectangle 3">
            <a:extLst>
              <a:ext uri="{FF2B5EF4-FFF2-40B4-BE49-F238E27FC236}">
                <a16:creationId xmlns:a16="http://schemas.microsoft.com/office/drawing/2014/main" id="{A5120670-BB3C-173C-C584-8D25F8EDD67D}"/>
              </a:ext>
            </a:extLst>
          </p:cNvPr>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ea typeface="Calibri"/>
                <a:cs typeface="Calibri"/>
              </a:rPr>
              <a:t>Before</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5" name="Rounded Rectangle 4">
            <a:extLst>
              <a:ext uri="{FF2B5EF4-FFF2-40B4-BE49-F238E27FC236}">
                <a16:creationId xmlns:a16="http://schemas.microsoft.com/office/drawing/2014/main" id="{0CD87697-BE5D-EF71-A51F-94CCC1E16A3F}"/>
              </a:ext>
            </a:extLst>
          </p:cNvPr>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ea typeface="Calibri"/>
                <a:cs typeface="Calibri"/>
              </a:rPr>
              <a:t>After</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pic>
        <p:nvPicPr>
          <p:cNvPr id="3" name="Afbeelding 2" descr="Afbeelding met tekst, schermopname, Lettertype, nummer&#10;&#10;Door AI gegenereerde inhoud is mogelijk onjuist.">
            <a:extLst>
              <a:ext uri="{FF2B5EF4-FFF2-40B4-BE49-F238E27FC236}">
                <a16:creationId xmlns:a16="http://schemas.microsoft.com/office/drawing/2014/main" id="{B48F2BD0-7B15-F13A-E014-3F259A84115C}"/>
              </a:ext>
            </a:extLst>
          </p:cNvPr>
          <p:cNvPicPr>
            <a:picLocks noChangeAspect="1"/>
          </p:cNvPicPr>
          <p:nvPr/>
        </p:nvPicPr>
        <p:blipFill>
          <a:blip r:embed="rId4"/>
          <a:stretch>
            <a:fillRect/>
          </a:stretch>
        </p:blipFill>
        <p:spPr>
          <a:xfrm>
            <a:off x="520228" y="2331504"/>
            <a:ext cx="3946728" cy="2650191"/>
          </a:xfrm>
          <a:prstGeom prst="rect">
            <a:avLst/>
          </a:prstGeom>
        </p:spPr>
      </p:pic>
      <p:pic>
        <p:nvPicPr>
          <p:cNvPr id="7" name="Afbeelding 6" descr="Afbeelding met tekst, schermopname, Lettertype, nummer&#10;&#10;Door AI gegenereerde inhoud is mogelijk onjuist.">
            <a:extLst>
              <a:ext uri="{FF2B5EF4-FFF2-40B4-BE49-F238E27FC236}">
                <a16:creationId xmlns:a16="http://schemas.microsoft.com/office/drawing/2014/main" id="{65597F7E-667C-B73E-10F5-E55DB3B43E2F}"/>
              </a:ext>
            </a:extLst>
          </p:cNvPr>
          <p:cNvPicPr>
            <a:picLocks noChangeAspect="1"/>
          </p:cNvPicPr>
          <p:nvPr/>
        </p:nvPicPr>
        <p:blipFill>
          <a:blip r:embed="rId5"/>
          <a:stretch>
            <a:fillRect/>
          </a:stretch>
        </p:blipFill>
        <p:spPr>
          <a:xfrm>
            <a:off x="4712062" y="2314388"/>
            <a:ext cx="3881698" cy="2689423"/>
          </a:xfrm>
          <a:prstGeom prst="rect">
            <a:avLst/>
          </a:prstGeom>
        </p:spPr>
      </p:pic>
      <p:sp>
        <p:nvSpPr>
          <p:cNvPr id="9" name="Rechthoek 8">
            <a:extLst>
              <a:ext uri="{FF2B5EF4-FFF2-40B4-BE49-F238E27FC236}">
                <a16:creationId xmlns:a16="http://schemas.microsoft.com/office/drawing/2014/main" id="{7734A412-CE41-10C4-2FFE-7C5904F8D896}"/>
              </a:ext>
            </a:extLst>
          </p:cNvPr>
          <p:cNvSpPr/>
          <p:nvPr/>
        </p:nvSpPr>
        <p:spPr>
          <a:xfrm>
            <a:off x="5967871" y="3342827"/>
            <a:ext cx="1045009" cy="504000"/>
          </a:xfrm>
          <a:prstGeom prst="rect">
            <a:avLst/>
          </a:prstGeom>
          <a:noFill/>
          <a:ln w="12700">
            <a:solidFill>
              <a:srgbClr val="FF0000"/>
            </a:solidFill>
          </a:ln>
        </p:spPr>
        <p:txBody>
          <a:bodyPr wrap="square" rtlCol="0" anchor="ctr">
            <a:spAutoFit/>
          </a:bodyPr>
          <a:lstStyle/>
          <a:p>
            <a:pPr algn="ctr"/>
            <a:endParaRPr lang="nl-NL" sz="1800">
              <a:latin typeface="Consolas" pitchFamily="49" charset="0"/>
              <a:cs typeface="Consolas" pitchFamily="49" charset="0"/>
            </a:endParaRPr>
          </a:p>
        </p:txBody>
      </p:sp>
    </p:spTree>
    <p:extLst>
      <p:ext uri="{BB962C8B-B14F-4D97-AF65-F5344CB8AC3E}">
        <p14:creationId xmlns:p14="http://schemas.microsoft.com/office/powerpoint/2010/main" val="638233070"/>
      </p:ext>
    </p:extLst>
  </p:cSld>
  <p:clrMapOvr>
    <a:masterClrMapping/>
  </p:clrMapOvr>
  <p:transition spd="slow">
    <p:wipe/>
  </p:transition>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2 </a:t>
            </a:r>
            <a:r>
              <a:rPr lang="en-US">
                <a:latin typeface="Calibri"/>
                <a:ea typeface="Calibri"/>
                <a:cs typeface="Calibri"/>
              </a:rPr>
              <a:t>- Cheaper Transcendentals</a:t>
            </a:r>
          </a:p>
        </p:txBody>
      </p:sp>
      <p:sp>
        <p:nvSpPr>
          <p:cNvPr id="4" name="Rounded Rectangle 3"/>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rPr>
              <a:t>Before</a:t>
            </a:r>
            <a:endParaRPr lang="nl-NL"/>
          </a:p>
          <a:p>
            <a:pPr algn="ctr"/>
            <a:r>
              <a:rPr lang="nl-NL" sz="1600" b="1" i="1">
                <a:solidFill>
                  <a:srgbClr val="000000"/>
                </a:solidFill>
              </a:rPr>
              <a:t>
</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5" name="Rounded Rectangle 4"/>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rPr>
              <a:t>After</a:t>
            </a:r>
            <a:r>
              <a:rPr lang="nl-NL" sz="1600" b="1" i="1">
                <a:solidFill>
                  <a:srgbClr val="000000"/>
                </a:solidFill>
              </a:rPr>
              <a:t>
</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3" name="bf">
            <a:extLst>
              <a:ext uri="{FF2B5EF4-FFF2-40B4-BE49-F238E27FC236}">
                <a16:creationId xmlns:a16="http://schemas.microsoft.com/office/drawing/2014/main" id="{48817CFF-E2A4-29E6-B9D4-72A1935A4151}"/>
              </a:ext>
            </a:extLst>
          </p:cNvPr>
          <p:cNvSpPr/>
          <p:nvPr/>
        </p:nvSpPr>
        <p:spPr>
          <a:xfrm>
            <a:off x="748772" y="2047299"/>
            <a:ext cx="3434394" cy="868861"/>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scalar </a:t>
            </a:r>
            <a:r>
              <a:rPr lang="en-US" sz="1250" err="1">
                <a:solidFill>
                  <a:srgbClr val="7A2E2E"/>
                </a:solidFill>
                <a:latin typeface="Calibri"/>
                <a:ea typeface="Calibri"/>
                <a:cs typeface="Calibri"/>
              </a:rPr>
              <a:t>libm</a:t>
            </a:r>
            <a:r>
              <a:rPr lang="en-US" sz="1250">
                <a:solidFill>
                  <a:srgbClr val="7A2E2E"/>
                </a:solidFill>
                <a:latin typeface="Calibri"/>
                <a:ea typeface="Calibri"/>
                <a:cs typeface="Calibri"/>
              </a:rPr>
              <a:t> exp(), branching</a:t>
            </a:r>
            <a:endParaRPr lang="en-US" sz="1250" i="0">
              <a:solidFill>
                <a:srgbClr val="7A2E2E"/>
              </a:solidFill>
              <a:latin typeface="Calibri"/>
              <a:ea typeface="Calibri"/>
              <a:cs typeface="Calibri"/>
            </a:endParaRPr>
          </a:p>
        </p:txBody>
      </p:sp>
      <p:sp>
        <p:nvSpPr>
          <p:cNvPr id="7" name="bf">
            <a:extLst>
              <a:ext uri="{FF2B5EF4-FFF2-40B4-BE49-F238E27FC236}">
                <a16:creationId xmlns:a16="http://schemas.microsoft.com/office/drawing/2014/main" id="{2B183F08-B50F-8BCA-0350-4B5ECAD5C72B}"/>
              </a:ext>
            </a:extLst>
          </p:cNvPr>
          <p:cNvSpPr/>
          <p:nvPr/>
        </p:nvSpPr>
        <p:spPr>
          <a:xfrm>
            <a:off x="757632" y="3136160"/>
            <a:ext cx="3425534" cy="86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err="1">
                <a:solidFill>
                  <a:srgbClr val="7A2E2E"/>
                </a:solidFill>
                <a:latin typeface="Calibri"/>
                <a:ea typeface="Calibri"/>
                <a:cs typeface="Calibri"/>
              </a:rPr>
              <a:t>libm</a:t>
            </a:r>
            <a:r>
              <a:rPr lang="en-US" sz="1250">
                <a:solidFill>
                  <a:srgbClr val="7A2E2E"/>
                </a:solidFill>
                <a:latin typeface="Calibri"/>
                <a:ea typeface="Calibri"/>
                <a:cs typeface="Calibri"/>
              </a:rPr>
              <a:t> sqrt(), explicit divisions</a:t>
            </a:r>
            <a:endParaRPr lang="en-US" sz="1250" i="0">
              <a:solidFill>
                <a:srgbClr val="7A2E2E"/>
              </a:solidFill>
              <a:latin typeface="Calibri"/>
              <a:ea typeface="Calibri"/>
              <a:cs typeface="Calibri"/>
            </a:endParaRPr>
          </a:p>
        </p:txBody>
      </p:sp>
      <p:sp>
        <p:nvSpPr>
          <p:cNvPr id="8" name="bf">
            <a:extLst>
              <a:ext uri="{FF2B5EF4-FFF2-40B4-BE49-F238E27FC236}">
                <a16:creationId xmlns:a16="http://schemas.microsoft.com/office/drawing/2014/main" id="{AFCF4DFC-A1A7-F63F-546D-1285ECE4C0B2}"/>
              </a:ext>
            </a:extLst>
          </p:cNvPr>
          <p:cNvSpPr/>
          <p:nvPr/>
        </p:nvSpPr>
        <p:spPr>
          <a:xfrm>
            <a:off x="757632" y="4216160"/>
            <a:ext cx="3425534" cy="86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expensive subnormals handling</a:t>
            </a:r>
            <a:endParaRPr lang="en-US" sz="1250" i="0">
              <a:solidFill>
                <a:srgbClr val="7A2E2E"/>
              </a:solidFill>
              <a:latin typeface="Calibri"/>
              <a:ea typeface="Calibri"/>
              <a:cs typeface="Calibri"/>
            </a:endParaRPr>
          </a:p>
        </p:txBody>
      </p:sp>
      <p:sp>
        <p:nvSpPr>
          <p:cNvPr id="9" name="af">
            <a:extLst>
              <a:ext uri="{FF2B5EF4-FFF2-40B4-BE49-F238E27FC236}">
                <a16:creationId xmlns:a16="http://schemas.microsoft.com/office/drawing/2014/main" id="{F5F94526-2A52-367E-DCBF-5DCFD8CB084D}"/>
              </a:ext>
            </a:extLst>
          </p:cNvPr>
          <p:cNvSpPr/>
          <p:nvPr/>
        </p:nvSpPr>
        <p:spPr>
          <a:xfrm>
            <a:off x="5009744" y="205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i="0">
                <a:solidFill>
                  <a:srgbClr val="2E5640"/>
                </a:solidFill>
                <a:latin typeface="Calibri"/>
                <a:ea typeface="Calibri"/>
                <a:cs typeface="Calibri"/>
              </a:rPr>
              <a:t>degree-5 </a:t>
            </a:r>
            <a:r>
              <a:rPr lang="en-US" sz="1250">
                <a:solidFill>
                  <a:srgbClr val="2E5640"/>
                </a:solidFill>
                <a:latin typeface="Calibri"/>
                <a:ea typeface="Calibri"/>
                <a:cs typeface="Calibri"/>
              </a:rPr>
              <a:t>exp() approximation</a:t>
            </a:r>
            <a:r>
              <a:rPr lang="en-US" sz="1250" b="1" i="0">
                <a:solidFill>
                  <a:srgbClr val="2E5640"/>
                </a:solidFill>
                <a:latin typeface="Calibri"/>
                <a:ea typeface="Calibri"/>
                <a:cs typeface="Calibri"/>
              </a:rPr>
              <a:t>,</a:t>
            </a:r>
            <a:br>
              <a:rPr lang="en-US" sz="1250">
                <a:latin typeface="Calibri"/>
                <a:ea typeface="Calibri"/>
                <a:cs typeface="Calibri"/>
              </a:rPr>
            </a:br>
            <a:r>
              <a:rPr lang="en-US" sz="1250" b="1" i="0">
                <a:solidFill>
                  <a:srgbClr val="2E5640"/>
                </a:solidFill>
                <a:latin typeface="Calibri"/>
                <a:ea typeface="Calibri"/>
                <a:cs typeface="Calibri"/>
              </a:rPr>
              <a:t>branchless </a:t>
            </a:r>
            <a:r>
              <a:rPr lang="en-US" sz="1250">
                <a:solidFill>
                  <a:srgbClr val="2E5640"/>
                </a:solidFill>
                <a:latin typeface="Calibri"/>
                <a:ea typeface="Calibri"/>
                <a:cs typeface="Calibri"/>
              </a:rPr>
              <a:t>intrinsics</a:t>
            </a:r>
            <a:endParaRPr lang="en-US">
              <a:latin typeface="Calibri"/>
              <a:ea typeface="Calibri"/>
              <a:cs typeface="Calibri"/>
            </a:endParaRPr>
          </a:p>
        </p:txBody>
      </p:sp>
      <p:sp>
        <p:nvSpPr>
          <p:cNvPr id="10" name="af">
            <a:extLst>
              <a:ext uri="{FF2B5EF4-FFF2-40B4-BE49-F238E27FC236}">
                <a16:creationId xmlns:a16="http://schemas.microsoft.com/office/drawing/2014/main" id="{A6D467DC-31C6-9659-6BFC-03C368BA16B3}"/>
              </a:ext>
            </a:extLst>
          </p:cNvPr>
          <p:cNvSpPr/>
          <p:nvPr/>
        </p:nvSpPr>
        <p:spPr>
          <a:xfrm>
            <a:off x="5009744" y="313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_mm512_rsqrt14_ps()</a:t>
            </a:r>
          </a:p>
        </p:txBody>
      </p:sp>
      <p:sp>
        <p:nvSpPr>
          <p:cNvPr id="11" name="af">
            <a:extLst>
              <a:ext uri="{FF2B5EF4-FFF2-40B4-BE49-F238E27FC236}">
                <a16:creationId xmlns:a16="http://schemas.microsoft.com/office/drawing/2014/main" id="{73B0B45B-1520-8E69-DD73-28DB9F3E2C33}"/>
              </a:ext>
            </a:extLst>
          </p:cNvPr>
          <p:cNvSpPr/>
          <p:nvPr/>
        </p:nvSpPr>
        <p:spPr>
          <a:xfrm>
            <a:off x="5009744" y="421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b="1" i="0">
                <a:solidFill>
                  <a:srgbClr val="2E5640"/>
                </a:solidFill>
                <a:latin typeface="Calibri"/>
                <a:ea typeface="Calibri"/>
                <a:cs typeface="Calibri"/>
              </a:rPr>
              <a:t>FTZ / DAZ</a:t>
            </a: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2 </a:t>
            </a:r>
            <a:r>
              <a:rPr lang="en-US">
                <a:latin typeface="Calibri"/>
                <a:ea typeface="Calibri"/>
                <a:cs typeface="Calibri"/>
              </a:rPr>
              <a:t>- Cheaper Transcendentals</a:t>
            </a:r>
          </a:p>
        </p:txBody>
      </p:sp>
      <p:sp>
        <p:nvSpPr>
          <p:cNvPr id="100" name="l1"/>
          <p:cNvSpPr/>
          <p:nvPr/>
        </p:nvSpPr>
        <p:spPr>
          <a:xfrm>
            <a:off x="460000" y="1600000"/>
            <a:ext cx="120000" cy="120000"/>
          </a:xfrm>
          <a:prstGeom prst="rect">
            <a:avLst/>
          </a:prstGeom>
          <a:solidFill>
            <a:srgbClr val="C0504D"/>
          </a:solidFill>
          <a:ln>
            <a:noFill/>
          </a:ln>
        </p:spPr>
        <p:txBody>
          <a:bodyPr wrap="square" lIns="91440" tIns="36000" rIns="91440" bIns="36000" rtlCol="0" anchor="ctr"/>
          <a:lstStyle/>
          <a:p>
            <a:pPr algn="l"/>
            <a:endParaRPr lang="en-US"/>
          </a:p>
        </p:txBody>
      </p:sp>
      <p:sp>
        <p:nvSpPr>
          <p:cNvPr id="101" name="l1t"/>
          <p:cNvSpPr/>
          <p:nvPr/>
        </p:nvSpPr>
        <p:spPr>
          <a:xfrm>
            <a:off x="620000" y="1530000"/>
            <a:ext cx="3050000" cy="260000"/>
          </a:xfrm>
          <a:prstGeom prst="rect">
            <a:avLst/>
          </a:prstGeom>
          <a:noFill/>
          <a:ln>
            <a:noFill/>
          </a:ln>
        </p:spPr>
        <p:txBody>
          <a:bodyPr wrap="square" lIns="91440" tIns="36000" rIns="91440" bIns="36000" rtlCol="0" anchor="ctr"/>
          <a:lstStyle/>
          <a:p>
            <a:r>
              <a:rPr lang="en-US" sz="1100" b="0" i="0">
                <a:solidFill>
                  <a:srgbClr val="595959"/>
                </a:solidFill>
                <a:latin typeface="Calibri"/>
                <a:ea typeface="Calibri"/>
                <a:cs typeface="Calibri"/>
              </a:rPr>
              <a:t>scalar exp</a:t>
            </a:r>
            <a:r>
              <a:rPr lang="en-US" sz="1100" b="0">
                <a:solidFill>
                  <a:srgbClr val="595959"/>
                </a:solidFill>
                <a:latin typeface="Calibri"/>
                <a:ea typeface="Calibri"/>
                <a:cs typeface="Calibri"/>
              </a:rPr>
              <a:t>() + </a:t>
            </a:r>
            <a:r>
              <a:rPr lang="en-US" sz="1100" b="0" err="1">
                <a:solidFill>
                  <a:srgbClr val="595959"/>
                </a:solidFill>
                <a:latin typeface="Calibri"/>
                <a:ea typeface="Calibri"/>
                <a:cs typeface="Calibri"/>
              </a:rPr>
              <a:t>libm</a:t>
            </a:r>
            <a:r>
              <a:rPr lang="en-US" sz="1100" b="0">
                <a:solidFill>
                  <a:srgbClr val="595959"/>
                </a:solidFill>
                <a:latin typeface="Calibri"/>
                <a:ea typeface="Calibri"/>
                <a:cs typeface="Calibri"/>
              </a:rPr>
              <a:t> sqrt() + explicit div</a:t>
            </a:r>
            <a:endParaRPr lang="en-US" sz="1100" b="0" i="0">
              <a:solidFill>
                <a:srgbClr val="595959"/>
              </a:solidFill>
              <a:latin typeface="Calibri"/>
              <a:ea typeface="Calibri"/>
              <a:cs typeface="Calibri"/>
            </a:endParaRPr>
          </a:p>
        </p:txBody>
      </p:sp>
      <p:sp>
        <p:nvSpPr>
          <p:cNvPr id="102" name="l2"/>
          <p:cNvSpPr/>
          <p:nvPr/>
        </p:nvSpPr>
        <p:spPr>
          <a:xfrm>
            <a:off x="3760000" y="1600000"/>
            <a:ext cx="120000" cy="120000"/>
          </a:xfrm>
          <a:prstGeom prst="rect">
            <a:avLst/>
          </a:prstGeom>
          <a:solidFill>
            <a:srgbClr val="4E9C7C"/>
          </a:solidFill>
          <a:ln>
            <a:noFill/>
          </a:ln>
        </p:spPr>
        <p:txBody>
          <a:bodyPr wrap="square" lIns="91440" tIns="36000" rIns="91440" bIns="36000" rtlCol="0" anchor="ctr"/>
          <a:lstStyle/>
          <a:p>
            <a:pPr algn="l"/>
            <a:endParaRPr lang="en-US"/>
          </a:p>
        </p:txBody>
      </p:sp>
      <p:sp>
        <p:nvSpPr>
          <p:cNvPr id="103" name="l2t"/>
          <p:cNvSpPr/>
          <p:nvPr/>
        </p:nvSpPr>
        <p:spPr>
          <a:xfrm>
            <a:off x="3920000" y="1530000"/>
            <a:ext cx="2900000" cy="260000"/>
          </a:xfrm>
          <a:prstGeom prst="rect">
            <a:avLst/>
          </a:prstGeom>
          <a:noFill/>
          <a:ln>
            <a:noFill/>
          </a:ln>
        </p:spPr>
        <p:txBody>
          <a:bodyPr wrap="square" lIns="91440" tIns="36000" rIns="91440" bIns="36000" rtlCol="0" anchor="ctr"/>
          <a:lstStyle/>
          <a:p>
            <a:pPr algn="l"/>
            <a:r>
              <a:rPr lang="en-US" sz="1100" b="0" i="0">
                <a:solidFill>
                  <a:srgbClr val="595959"/>
                </a:solidFill>
                <a:latin typeface="Calibri"/>
                <a:ea typeface="Calibri"/>
                <a:cs typeface="Calibri"/>
              </a:rPr>
              <a:t>poly-exp + rsqrt (vectorized)</a:t>
            </a:r>
          </a:p>
        </p:txBody>
      </p:sp>
      <p:sp>
        <p:nvSpPr>
          <p:cNvPr id="104" name="l3"/>
          <p:cNvSpPr/>
          <p:nvPr/>
        </p:nvSpPr>
        <p:spPr>
          <a:xfrm>
            <a:off x="6900000" y="1600000"/>
            <a:ext cx="120000" cy="120000"/>
          </a:xfrm>
          <a:prstGeom prst="rect">
            <a:avLst/>
          </a:prstGeom>
          <a:solidFill>
            <a:srgbClr val="BFBFBF"/>
          </a:solidFill>
          <a:ln>
            <a:noFill/>
          </a:ln>
        </p:spPr>
        <p:txBody>
          <a:bodyPr wrap="square" lIns="91440" tIns="36000" rIns="91440" bIns="36000" rtlCol="0" anchor="ctr"/>
          <a:lstStyle/>
          <a:p>
            <a:pPr algn="l"/>
            <a:endParaRPr lang="en-US"/>
          </a:p>
        </p:txBody>
      </p:sp>
      <p:sp>
        <p:nvSpPr>
          <p:cNvPr id="105" name="l3t"/>
          <p:cNvSpPr/>
          <p:nvPr/>
        </p:nvSpPr>
        <p:spPr>
          <a:xfrm>
            <a:off x="7060000" y="1530000"/>
            <a:ext cx="1700000" cy="260000"/>
          </a:xfrm>
          <a:prstGeom prst="rect">
            <a:avLst/>
          </a:prstGeom>
          <a:noFill/>
          <a:ln>
            <a:noFill/>
          </a:ln>
        </p:spPr>
        <p:txBody>
          <a:bodyPr wrap="square" lIns="91440" tIns="36000" rIns="91440" bIns="36000" rtlCol="0" anchor="ctr"/>
          <a:lstStyle/>
          <a:p>
            <a:pPr algn="l"/>
            <a:r>
              <a:rPr lang="en-US" sz="1100" b="0" i="0">
                <a:solidFill>
                  <a:srgbClr val="595959"/>
                </a:solidFill>
                <a:latin typeface="Calibri"/>
                <a:ea typeface="Calibri"/>
                <a:cs typeface="Calibri"/>
              </a:rPr>
              <a:t>plain FMAs</a:t>
            </a:r>
          </a:p>
        </p:txBody>
      </p:sp>
      <p:sp>
        <p:nvSpPr>
          <p:cNvPr id="106" name="Bdist2"/>
          <p:cNvSpPr/>
          <p:nvPr/>
        </p:nvSpPr>
        <p:spPr>
          <a:xfrm>
            <a:off x="1850000" y="2050000"/>
            <a:ext cx="315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07" name="Bsqrt"/>
          <p:cNvSpPr/>
          <p:nvPr/>
        </p:nvSpPr>
        <p:spPr>
          <a:xfrm>
            <a:off x="2165000" y="2050000"/>
            <a:ext cx="567000" cy="420000"/>
          </a:xfrm>
          <a:prstGeom prst="rect">
            <a:avLst/>
          </a:prstGeom>
          <a:solidFill>
            <a:srgbClr val="C0504D"/>
          </a:solidFill>
          <a:ln w="9525">
            <a:solidFill>
              <a:srgbClr val="FFFFFF"/>
            </a:solidFill>
          </a:ln>
        </p:spPr>
        <p:txBody>
          <a:bodyPr wrap="square" lIns="91440" tIns="36000" rIns="91440" bIns="36000" rtlCol="0" anchor="ctr"/>
          <a:lstStyle/>
          <a:p>
            <a:pPr algn="ctr"/>
            <a:endParaRPr lang="en-US"/>
          </a:p>
        </p:txBody>
      </p:sp>
      <p:sp>
        <p:nvSpPr>
          <p:cNvPr id="108" name="Bdivide"/>
          <p:cNvSpPr/>
          <p:nvPr/>
        </p:nvSpPr>
        <p:spPr>
          <a:xfrm>
            <a:off x="2732000" y="2050000"/>
            <a:ext cx="693000" cy="420000"/>
          </a:xfrm>
          <a:prstGeom prst="rect">
            <a:avLst/>
          </a:prstGeom>
          <a:solidFill>
            <a:srgbClr val="C0504D"/>
          </a:solidFill>
          <a:ln w="9525">
            <a:solidFill>
              <a:srgbClr val="FFFFFF"/>
            </a:solidFill>
          </a:ln>
        </p:spPr>
        <p:txBody>
          <a:bodyPr wrap="square" lIns="91440" tIns="36000" rIns="91440" bIns="36000" rtlCol="0" anchor="ctr"/>
          <a:lstStyle/>
          <a:p>
            <a:pPr algn="ctr"/>
            <a:endParaRPr lang="en-US"/>
          </a:p>
        </p:txBody>
      </p:sp>
      <p:sp>
        <p:nvSpPr>
          <p:cNvPr id="109" name="Bexp"/>
          <p:cNvSpPr/>
          <p:nvPr/>
        </p:nvSpPr>
        <p:spPr>
          <a:xfrm>
            <a:off x="3425000" y="2050000"/>
            <a:ext cx="3780000" cy="420000"/>
          </a:xfrm>
          <a:prstGeom prst="rect">
            <a:avLst/>
          </a:prstGeom>
          <a:solidFill>
            <a:srgbClr val="C0504D"/>
          </a:solidFill>
          <a:ln w="9525">
            <a:solidFill>
              <a:srgbClr val="FFFFFF"/>
            </a:solidFill>
          </a:ln>
        </p:spPr>
        <p:txBody>
          <a:bodyPr wrap="square" lIns="91440" tIns="36000" rIns="91440" bIns="36000" rtlCol="0" anchor="ctr"/>
          <a:lstStyle/>
          <a:p>
            <a:pPr algn="ctr"/>
            <a:r>
              <a:rPr lang="en-US" sz="1300" b="1" i="0">
                <a:solidFill>
                  <a:srgbClr val="FFFFFF"/>
                </a:solidFill>
                <a:latin typeface="Calibri"/>
                <a:ea typeface="Calibri"/>
                <a:cs typeface="Calibri"/>
              </a:rPr>
              <a:t>exp: scalar </a:t>
            </a:r>
            <a:r>
              <a:rPr lang="en-US" sz="1300" b="1" i="0" err="1">
                <a:solidFill>
                  <a:srgbClr val="FFFFFF"/>
                </a:solidFill>
                <a:latin typeface="Calibri"/>
                <a:ea typeface="Calibri"/>
                <a:cs typeface="Calibri"/>
              </a:rPr>
              <a:t>libm</a:t>
            </a:r>
            <a:r>
              <a:rPr lang="en-US" sz="1300" b="1" i="0">
                <a:solidFill>
                  <a:srgbClr val="FFFFFF"/>
                </a:solidFill>
                <a:latin typeface="Calibri"/>
                <a:ea typeface="Calibri"/>
                <a:cs typeface="Calibri"/>
              </a:rPr>
              <a:t> - one lane at a time</a:t>
            </a:r>
          </a:p>
        </p:txBody>
      </p:sp>
      <p:sp>
        <p:nvSpPr>
          <p:cNvPr id="110" name="Bscale"/>
          <p:cNvSpPr/>
          <p:nvPr/>
        </p:nvSpPr>
        <p:spPr>
          <a:xfrm>
            <a:off x="7205000" y="2050000"/>
            <a:ext cx="945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1" name="Bl"/>
          <p:cNvSpPr/>
          <p:nvPr/>
        </p:nvSpPr>
        <p:spPr>
          <a:xfrm>
            <a:off x="300000" y="2025000"/>
            <a:ext cx="1450000" cy="4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Before</a:t>
            </a:r>
          </a:p>
          <a:p>
            <a:pPr algn="r"/>
            <a:r>
              <a:rPr lang="en-US" sz="1100" b="0" i="1">
                <a:solidFill>
                  <a:srgbClr val="808080"/>
                </a:solidFill>
                <a:latin typeface="Calibri"/>
                <a:ea typeface="Calibri"/>
                <a:cs typeface="Calibri"/>
              </a:rPr>
              <a:t>scalar </a:t>
            </a:r>
            <a:r>
              <a:rPr lang="en-US" sz="1100" b="0" i="1" err="1">
                <a:solidFill>
                  <a:srgbClr val="808080"/>
                </a:solidFill>
                <a:latin typeface="Calibri"/>
                <a:ea typeface="Calibri"/>
                <a:cs typeface="Calibri"/>
              </a:rPr>
              <a:t>libm</a:t>
            </a:r>
            <a:r>
              <a:rPr lang="en-US" sz="1100" b="0" i="1">
                <a:solidFill>
                  <a:srgbClr val="808080"/>
                </a:solidFill>
                <a:latin typeface="Calibri"/>
                <a:ea typeface="Calibri"/>
                <a:cs typeface="Calibri"/>
              </a:rPr>
              <a:t> exp()</a:t>
            </a:r>
          </a:p>
        </p:txBody>
      </p:sp>
      <p:sp>
        <p:nvSpPr>
          <p:cNvPr id="112" name="Bn"/>
          <p:cNvSpPr/>
          <p:nvPr/>
        </p:nvSpPr>
        <p:spPr>
          <a:xfrm>
            <a:off x="1850000" y="2500000"/>
            <a:ext cx="6600000" cy="300000"/>
          </a:xfrm>
          <a:prstGeom prst="rect">
            <a:avLst/>
          </a:prstGeom>
          <a:noFill/>
          <a:ln>
            <a:noFill/>
          </a:ln>
        </p:spPr>
        <p:txBody>
          <a:bodyPr wrap="square" lIns="91440" tIns="36000" rIns="91440" bIns="36000" rtlCol="0" anchor="ctr"/>
          <a:lstStyle/>
          <a:p>
            <a:r>
              <a:rPr lang="en-US" sz="1100" b="0" i="1">
                <a:solidFill>
                  <a:srgbClr val="808080"/>
                </a:solidFill>
                <a:latin typeface="Calibri"/>
                <a:ea typeface="Calibri"/>
                <a:cs typeface="Calibri"/>
              </a:rPr>
              <a:t>exp() is the only non-vectorized operation left → the 8-wide loop runs at scalar-exp speed</a:t>
            </a:r>
            <a:endParaRPr lang="en-US"/>
          </a:p>
        </p:txBody>
      </p:sp>
      <p:sp>
        <p:nvSpPr>
          <p:cNvPr id="113" name="Adist2"/>
          <p:cNvSpPr/>
          <p:nvPr/>
        </p:nvSpPr>
        <p:spPr>
          <a:xfrm>
            <a:off x="1850000" y="2950000"/>
            <a:ext cx="318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4" name="Arsqrt"/>
          <p:cNvSpPr/>
          <p:nvPr/>
        </p:nvSpPr>
        <p:spPr>
          <a:xfrm>
            <a:off x="2168000" y="2950000"/>
            <a:ext cx="247000" cy="420000"/>
          </a:xfrm>
          <a:prstGeom prst="rect">
            <a:avLst/>
          </a:prstGeom>
          <a:solidFill>
            <a:srgbClr val="4E9C7C"/>
          </a:solidFill>
          <a:ln w="9525">
            <a:solidFill>
              <a:srgbClr val="FFFFFF"/>
            </a:solidFill>
          </a:ln>
        </p:spPr>
        <p:txBody>
          <a:bodyPr wrap="square" lIns="91440" tIns="36000" rIns="91440" bIns="36000" rtlCol="0" anchor="ctr"/>
          <a:lstStyle/>
          <a:p>
            <a:pPr algn="ctr"/>
            <a:endParaRPr lang="en-US"/>
          </a:p>
        </p:txBody>
      </p:sp>
      <p:sp>
        <p:nvSpPr>
          <p:cNvPr id="115" name="Apolyexp"/>
          <p:cNvSpPr/>
          <p:nvPr/>
        </p:nvSpPr>
        <p:spPr>
          <a:xfrm>
            <a:off x="2415000" y="2950000"/>
            <a:ext cx="882000" cy="420000"/>
          </a:xfrm>
          <a:prstGeom prst="rect">
            <a:avLst/>
          </a:prstGeom>
          <a:solidFill>
            <a:srgbClr val="4E9C7C"/>
          </a:solidFill>
          <a:ln w="9525">
            <a:solidFill>
              <a:srgbClr val="FFFFFF"/>
            </a:solidFill>
          </a:ln>
        </p:spPr>
        <p:txBody>
          <a:bodyPr wrap="square" lIns="91440" tIns="36000" rIns="91440" bIns="36000" rtlCol="0" anchor="ctr"/>
          <a:lstStyle/>
          <a:p>
            <a:pPr algn="ctr"/>
            <a:endParaRPr lang="en-US"/>
          </a:p>
        </p:txBody>
      </p:sp>
      <p:sp>
        <p:nvSpPr>
          <p:cNvPr id="116" name="Ascale"/>
          <p:cNvSpPr/>
          <p:nvPr/>
        </p:nvSpPr>
        <p:spPr>
          <a:xfrm>
            <a:off x="3297000" y="2950000"/>
            <a:ext cx="317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7" name="Al"/>
          <p:cNvSpPr/>
          <p:nvPr/>
        </p:nvSpPr>
        <p:spPr>
          <a:xfrm>
            <a:off x="300000" y="2925000"/>
            <a:ext cx="1450000" cy="4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After</a:t>
            </a:r>
          </a:p>
          <a:p>
            <a:pPr algn="r"/>
            <a:r>
              <a:rPr lang="en-US" sz="1100" b="0" i="1">
                <a:solidFill>
                  <a:srgbClr val="808080"/>
                </a:solidFill>
                <a:latin typeface="Calibri"/>
                <a:ea typeface="Calibri"/>
                <a:cs typeface="Calibri"/>
              </a:rPr>
              <a:t>vectorized exp() approximation</a:t>
            </a:r>
          </a:p>
        </p:txBody>
      </p:sp>
      <p:sp>
        <p:nvSpPr>
          <p:cNvPr id="118" name="Acyc"/>
          <p:cNvSpPr/>
          <p:nvPr/>
        </p:nvSpPr>
        <p:spPr>
          <a:xfrm>
            <a:off x="3704000" y="2925000"/>
            <a:ext cx="2300000" cy="470000"/>
          </a:xfrm>
          <a:prstGeom prst="rect">
            <a:avLst/>
          </a:prstGeom>
          <a:noFill/>
          <a:ln>
            <a:noFill/>
          </a:ln>
        </p:spPr>
        <p:txBody>
          <a:bodyPr wrap="square" lIns="91440" tIns="36000" rIns="91440" bIns="36000" rtlCol="0" anchor="ctr"/>
          <a:lstStyle/>
          <a:p>
            <a:pPr algn="l"/>
            <a:r>
              <a:rPr lang="en-US" sz="1200" b="1" i="0">
                <a:solidFill>
                  <a:srgbClr val="404040"/>
                </a:solidFill>
                <a:latin typeface="Calibri"/>
                <a:ea typeface="Calibri"/>
                <a:cs typeface="Calibri"/>
              </a:rPr>
              <a:t>≈ 3.6× faster</a:t>
            </a:r>
          </a:p>
        </p:txBody>
      </p:sp>
      <p:sp>
        <p:nvSpPr>
          <p:cNvPr id="119" name="An"/>
          <p:cNvSpPr/>
          <p:nvPr/>
        </p:nvSpPr>
        <p:spPr>
          <a:xfrm>
            <a:off x="1850000" y="3400000"/>
            <a:ext cx="6800000" cy="300000"/>
          </a:xfrm>
          <a:prstGeom prst="rect">
            <a:avLst/>
          </a:prstGeom>
          <a:noFill/>
          <a:ln>
            <a:noFill/>
          </a:ln>
        </p:spPr>
        <p:txBody>
          <a:bodyPr wrap="square" lIns="91440" tIns="36000" rIns="91440" bIns="36000" rtlCol="0" anchor="ctr"/>
          <a:lstStyle/>
          <a:p>
            <a:r>
              <a:rPr lang="en-US" sz="1100" b="0" i="1">
                <a:solidFill>
                  <a:srgbClr val="808080"/>
                </a:solidFill>
                <a:latin typeface="Calibri"/>
                <a:ea typeface="Calibri"/>
                <a:cs typeface="Calibri"/>
              </a:rPr>
              <a:t>poly-exp runs on all  lanes; </a:t>
            </a:r>
            <a:r>
              <a:rPr lang="en-US" sz="1100" b="0" i="1" err="1">
                <a:solidFill>
                  <a:srgbClr val="808080"/>
                </a:solidFill>
                <a:latin typeface="Calibri"/>
                <a:ea typeface="Calibri"/>
                <a:cs typeface="Calibri"/>
              </a:rPr>
              <a:t>rsqrt</a:t>
            </a:r>
            <a:r>
              <a:rPr lang="en-US" sz="1100" b="0" i="1">
                <a:solidFill>
                  <a:srgbClr val="808080"/>
                </a:solidFill>
                <a:latin typeface="Calibri"/>
                <a:ea typeface="Calibri"/>
                <a:cs typeface="Calibri"/>
              </a:rPr>
              <a:t> replaces the </a:t>
            </a:r>
            <a:r>
              <a:rPr lang="en-US" sz="1100" b="0" i="1" err="1">
                <a:solidFill>
                  <a:srgbClr val="808080"/>
                </a:solidFill>
                <a:latin typeface="Calibri"/>
                <a:ea typeface="Calibri"/>
                <a:cs typeface="Calibri"/>
              </a:rPr>
              <a:t>libm</a:t>
            </a:r>
            <a:r>
              <a:rPr lang="en-US" sz="1100" b="0" i="1">
                <a:solidFill>
                  <a:srgbClr val="808080"/>
                </a:solidFill>
                <a:latin typeface="Calibri"/>
                <a:ea typeface="Calibri"/>
                <a:cs typeface="Calibri"/>
              </a:rPr>
              <a:t> sqrt() + div</a:t>
            </a:r>
          </a:p>
        </p:txBody>
      </p:sp>
      <p:sp>
        <p:nvSpPr>
          <p:cNvPr id="120" name="axis"/>
          <p:cNvSpPr/>
          <p:nvPr/>
        </p:nvSpPr>
        <p:spPr>
          <a:xfrm>
            <a:off x="1850000" y="3630000"/>
            <a:ext cx="6800000" cy="260000"/>
          </a:xfrm>
          <a:prstGeom prst="rect">
            <a:avLst/>
          </a:prstGeom>
          <a:noFill/>
          <a:ln>
            <a:noFill/>
          </a:ln>
        </p:spPr>
        <p:txBody>
          <a:bodyPr wrap="square" lIns="91440" tIns="36000" rIns="91440" bIns="36000" rtlCol="0" anchor="ctr"/>
          <a:lstStyle/>
          <a:p>
            <a:r>
              <a:rPr lang="en-US" sz="1000" b="0" i="1">
                <a:solidFill>
                  <a:srgbClr val="9A9A9A"/>
                </a:solidFill>
                <a:latin typeface="Calibri"/>
                <a:ea typeface="Calibri"/>
                <a:cs typeface="Calibri"/>
              </a:rPr>
              <a:t>colored bars = inner-loop durations</a:t>
            </a:r>
          </a:p>
        </p:txBody>
      </p:sp>
      <p:sp>
        <p:nvSpPr>
          <p:cNvPr id="121" name="co"/>
          <p:cNvSpPr/>
          <p:nvPr/>
        </p:nvSpPr>
        <p:spPr>
          <a:xfrm>
            <a:off x="500000" y="4180000"/>
            <a:ext cx="8144000" cy="1430000"/>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After (partial) vectorization, the bottleneck remained the scalar exp() calls.</a:t>
            </a:r>
            <a:endParaRPr lang="en-US" sz="1400" b="1" i="0">
              <a:solidFill>
                <a:srgbClr val="9E1B4F"/>
              </a:solidFill>
              <a:latin typeface="Calibri"/>
              <a:ea typeface="Calibri"/>
              <a:cs typeface="Calibri"/>
            </a:endParaRPr>
          </a:p>
          <a:p>
            <a:pPr>
              <a:spcBef>
                <a:spcPts val="600"/>
              </a:spcBef>
            </a:pPr>
            <a:r>
              <a:rPr lang="en-US" sz="1200" b="0">
                <a:latin typeface="Calibri"/>
                <a:ea typeface="Calibri"/>
                <a:cs typeface="Calibri"/>
              </a:rPr>
              <a:t>Degree-5 exp() approximation + branchless intrinsics</a:t>
            </a:r>
          </a:p>
          <a:p>
            <a:pPr>
              <a:spcBef>
                <a:spcPts val="600"/>
              </a:spcBef>
            </a:pPr>
            <a:r>
              <a:rPr lang="en-US" sz="1200" b="0">
                <a:solidFill>
                  <a:srgbClr val="000000"/>
                </a:solidFill>
                <a:latin typeface="Calibri"/>
                <a:ea typeface="Calibri"/>
                <a:cs typeface="Calibri"/>
              </a:rPr>
              <a:t>Replacing sqrt + div with </a:t>
            </a:r>
            <a:r>
              <a:rPr lang="en-US" sz="1200" b="0" err="1">
                <a:solidFill>
                  <a:srgbClr val="000000"/>
                </a:solidFill>
                <a:latin typeface="Calibri"/>
                <a:ea typeface="Calibri"/>
                <a:cs typeface="Calibri"/>
              </a:rPr>
              <a:t>rsqrt</a:t>
            </a:r>
            <a:endParaRPr lang="en-US" sz="1200" b="0">
              <a:solidFill>
                <a:srgbClr val="000000"/>
              </a:solidFill>
              <a:latin typeface="Calibri"/>
              <a:ea typeface="Calibri"/>
              <a:cs typeface="Calibri"/>
            </a:endParaRPr>
          </a:p>
          <a:p>
            <a:pPr>
              <a:spcBef>
                <a:spcPts val="600"/>
              </a:spcBef>
            </a:pPr>
            <a:r>
              <a:rPr lang="en-US" sz="1200" b="0">
                <a:latin typeface="Calibri"/>
                <a:ea typeface="Calibri"/>
                <a:cs typeface="Calibri"/>
              </a:rPr>
              <a:t>Flushing </a:t>
            </a:r>
            <a:r>
              <a:rPr lang="en-US" sz="1200" b="0" err="1">
                <a:latin typeface="Calibri"/>
                <a:ea typeface="Calibri"/>
                <a:cs typeface="Calibri"/>
              </a:rPr>
              <a:t>subnormals</a:t>
            </a:r>
            <a:r>
              <a:rPr lang="en-US" sz="1200" b="0">
                <a:latin typeface="Calibri"/>
                <a:ea typeface="Calibri"/>
                <a:cs typeface="Calibri"/>
              </a:rPr>
              <a:t> down to zero instead of triggering microcode assists -&gt; Avoid 100-cycle stalls</a:t>
            </a:r>
          </a:p>
        </p:txBody>
      </p:sp>
      <p:sp>
        <p:nvSpPr>
          <p:cNvPr id="3" name="Tekstvak 2">
            <a:extLst>
              <a:ext uri="{FF2B5EF4-FFF2-40B4-BE49-F238E27FC236}">
                <a16:creationId xmlns:a16="http://schemas.microsoft.com/office/drawing/2014/main" id="{6DA05C34-1070-EC1A-456B-CBAB1173D133}"/>
              </a:ext>
            </a:extLst>
          </p:cNvPr>
          <p:cNvSpPr txBox="1"/>
          <p:nvPr/>
        </p:nvSpPr>
        <p:spPr bwMode="auto">
          <a:xfrm>
            <a:off x="4242002" y="1827122"/>
            <a:ext cx="1167307" cy="276999"/>
          </a:xfrm>
          <a:prstGeom prst="rect">
            <a:avLst/>
          </a:prstGeom>
          <a:noFill/>
          <a:ln w="6350">
            <a:noFill/>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nl-NL" sz="1000">
                <a:latin typeface="+mn-lt"/>
                <a:ea typeface="Calibri"/>
                <a:cs typeface="Calibri"/>
              </a:rPr>
              <a:t>Dependency</a:t>
            </a:r>
            <a:r>
              <a:rPr lang="nl-NL" sz="1200">
                <a:latin typeface="+mn-lt"/>
                <a:ea typeface="Calibri"/>
                <a:cs typeface="Calibri"/>
              </a:rPr>
              <a:t> </a:t>
            </a:r>
            <a:r>
              <a:rPr lang="nl-NL" sz="1000">
                <a:latin typeface="+mn-lt"/>
                <a:ea typeface="Calibri"/>
                <a:cs typeface="Calibri"/>
              </a:rPr>
              <a:t>chain</a:t>
            </a:r>
          </a:p>
        </p:txBody>
      </p:sp>
      <p:sp>
        <p:nvSpPr>
          <p:cNvPr id="4" name="Tekstvak 3">
            <a:extLst>
              <a:ext uri="{FF2B5EF4-FFF2-40B4-BE49-F238E27FC236}">
                <a16:creationId xmlns:a16="http://schemas.microsoft.com/office/drawing/2014/main" id="{6BEB449C-18CC-C76E-FADD-34B1B2C329C1}"/>
              </a:ext>
            </a:extLst>
          </p:cNvPr>
          <p:cNvSpPr txBox="1"/>
          <p:nvPr/>
        </p:nvSpPr>
        <p:spPr bwMode="auto">
          <a:xfrm>
            <a:off x="2168653" y="2730889"/>
            <a:ext cx="1167307" cy="276999"/>
          </a:xfrm>
          <a:prstGeom prst="rect">
            <a:avLst/>
          </a:prstGeom>
          <a:noFill/>
          <a:ln w="6350">
            <a:noFill/>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nl-NL" sz="1000">
                <a:latin typeface="+mn-lt"/>
                <a:ea typeface="Calibri"/>
                <a:cs typeface="Calibri"/>
              </a:rPr>
              <a:t>Dependency</a:t>
            </a:r>
            <a:r>
              <a:rPr lang="nl-NL" sz="1200">
                <a:latin typeface="+mn-lt"/>
                <a:ea typeface="Calibri"/>
                <a:cs typeface="Calibri"/>
              </a:rPr>
              <a:t> </a:t>
            </a:r>
            <a:r>
              <a:rPr lang="nl-NL" sz="1000">
                <a:latin typeface="+mn-lt"/>
                <a:ea typeface="Calibri"/>
                <a:cs typeface="Calibri"/>
              </a:rPr>
              <a:t>chain</a:t>
            </a: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3 </a:t>
            </a:r>
            <a:r>
              <a:rPr lang="en-US">
                <a:latin typeface="Calibri"/>
                <a:ea typeface="Calibri"/>
                <a:cs typeface="Calibri"/>
              </a:rPr>
              <a:t>– Extra Parallelism</a:t>
            </a:r>
            <a:endParaRPr lang="en-US">
              <a:ea typeface="Calibri"/>
              <a:cs typeface="Calibri"/>
            </a:endParaRPr>
          </a:p>
        </p:txBody>
      </p:sp>
      <p:sp>
        <p:nvSpPr>
          <p:cNvPr id="4" name="Rounded Rectangle 3"/>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1">
                <a:solidFill>
                  <a:srgbClr val="000000"/>
                </a:solidFill>
              </a:rPr>
              <a:t>BEFORE
</a:t>
            </a: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sz="1600" b="1" i="1">
              <a:solidFill>
                <a:srgbClr val="000000"/>
              </a:solidFill>
            </a:endParaRPr>
          </a:p>
        </p:txBody>
      </p:sp>
      <p:sp>
        <p:nvSpPr>
          <p:cNvPr id="5" name="Rounded Rectangle 4"/>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sz="1600" b="1" i="1">
                <a:solidFill>
                  <a:srgbClr val="000000"/>
                </a:solidFill>
              </a:rPr>
              <a:t>AFTER
</a:t>
            </a:r>
            <a:endParaRPr lang="de-CH" sz="1600" b="1" i="1">
              <a:solidFill>
                <a:srgbClr val="000000"/>
              </a:solidFill>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3" name="bf">
            <a:extLst>
              <a:ext uri="{FF2B5EF4-FFF2-40B4-BE49-F238E27FC236}">
                <a16:creationId xmlns:a16="http://schemas.microsoft.com/office/drawing/2014/main" id="{1B5D5D64-1D17-804D-0069-F0EB052F422C}"/>
              </a:ext>
            </a:extLst>
          </p:cNvPr>
          <p:cNvSpPr/>
          <p:nvPr/>
        </p:nvSpPr>
        <p:spPr>
          <a:xfrm>
            <a:off x="1129979" y="2616017"/>
            <a:ext cx="2820000" cy="94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4 doubles per vector</a:t>
            </a:r>
            <a:endParaRPr lang="en-US" sz="1250" i="0">
              <a:solidFill>
                <a:srgbClr val="7A2E2E"/>
              </a:solidFill>
              <a:latin typeface="Calibri"/>
              <a:ea typeface="Calibri"/>
              <a:cs typeface="Calibri"/>
            </a:endParaRPr>
          </a:p>
        </p:txBody>
      </p:sp>
      <p:sp>
        <p:nvSpPr>
          <p:cNvPr id="7" name="bf">
            <a:extLst>
              <a:ext uri="{FF2B5EF4-FFF2-40B4-BE49-F238E27FC236}">
                <a16:creationId xmlns:a16="http://schemas.microsoft.com/office/drawing/2014/main" id="{1BCD97BB-E1AF-37C1-8B5F-0F48A6EAE2FE}"/>
              </a:ext>
            </a:extLst>
          </p:cNvPr>
          <p:cNvSpPr/>
          <p:nvPr/>
        </p:nvSpPr>
        <p:spPr>
          <a:xfrm>
            <a:off x="1129979" y="3876017"/>
            <a:ext cx="2820000" cy="94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K = 1, </a:t>
            </a:r>
            <a:r>
              <a:rPr lang="en-US" sz="1300">
                <a:solidFill>
                  <a:srgbClr val="7A2E2E"/>
                </a:solidFill>
                <a:latin typeface="Calibri"/>
                <a:ea typeface="Calibri"/>
                <a:cs typeface="Calibri"/>
              </a:rPr>
              <a:t>L = 4</a:t>
            </a:r>
            <a:endParaRPr lang="en-US" sz="1250" i="0">
              <a:solidFill>
                <a:srgbClr val="7A2E2E"/>
              </a:solidFill>
              <a:latin typeface="Calibri"/>
              <a:ea typeface="Calibri"/>
              <a:cs typeface="Calibri"/>
            </a:endParaRPr>
          </a:p>
        </p:txBody>
      </p:sp>
      <p:sp>
        <p:nvSpPr>
          <p:cNvPr id="8" name="af">
            <a:extLst>
              <a:ext uri="{FF2B5EF4-FFF2-40B4-BE49-F238E27FC236}">
                <a16:creationId xmlns:a16="http://schemas.microsoft.com/office/drawing/2014/main" id="{F97897FC-E388-EEB0-A829-81C218F06CFB}"/>
              </a:ext>
            </a:extLst>
          </p:cNvPr>
          <p:cNvSpPr/>
          <p:nvPr/>
        </p:nvSpPr>
        <p:spPr>
          <a:xfrm>
            <a:off x="5019368" y="2616017"/>
            <a:ext cx="3380000" cy="94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16 floats per vector</a:t>
            </a:r>
            <a:endParaRPr lang="en-US"/>
          </a:p>
        </p:txBody>
      </p:sp>
      <p:sp>
        <p:nvSpPr>
          <p:cNvPr id="9" name="af">
            <a:extLst>
              <a:ext uri="{FF2B5EF4-FFF2-40B4-BE49-F238E27FC236}">
                <a16:creationId xmlns:a16="http://schemas.microsoft.com/office/drawing/2014/main" id="{7F30DE80-7F9A-846A-25CD-1C8DBCC6C7BC}"/>
              </a:ext>
            </a:extLst>
          </p:cNvPr>
          <p:cNvSpPr/>
          <p:nvPr/>
        </p:nvSpPr>
        <p:spPr>
          <a:xfrm>
            <a:off x="5019368" y="3876017"/>
            <a:ext cx="3380000" cy="94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K = </a:t>
            </a:r>
            <a:r>
              <a:rPr lang="en-US" sz="1250" b="1" i="0">
                <a:solidFill>
                  <a:srgbClr val="2E5640"/>
                </a:solidFill>
                <a:latin typeface="Calibri"/>
                <a:ea typeface="Calibri"/>
                <a:cs typeface="Calibri"/>
              </a:rPr>
              <a:t>2</a:t>
            </a:r>
            <a:r>
              <a:rPr lang="en-US" sz="1250">
                <a:solidFill>
                  <a:srgbClr val="2E5640"/>
                </a:solidFill>
                <a:latin typeface="Calibri"/>
                <a:ea typeface="Calibri"/>
                <a:cs typeface="Calibri"/>
              </a:rPr>
              <a:t>,</a:t>
            </a:r>
            <a:r>
              <a:rPr lang="en-US" sz="1300">
                <a:solidFill>
                  <a:srgbClr val="2E5640"/>
                </a:solidFill>
                <a:latin typeface="Calibri"/>
                <a:ea typeface="Calibri"/>
                <a:cs typeface="Calibri"/>
              </a:rPr>
              <a:t> L = 32</a:t>
            </a:r>
            <a:endParaRPr lang="en-US" sz="1300" b="0" i="0">
              <a:solidFill>
                <a:srgbClr val="7A2E2E"/>
              </a:solidFill>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3 </a:t>
            </a:r>
            <a:r>
              <a:rPr lang="en-US">
                <a:latin typeface="Calibri"/>
                <a:ea typeface="Calibri"/>
                <a:cs typeface="Calibri"/>
              </a:rPr>
              <a:t>- Extra Parallelism</a:t>
            </a:r>
            <a:endParaRPr lang="en-US"/>
          </a:p>
        </p:txBody>
      </p:sp>
      <p:sp>
        <p:nvSpPr>
          <p:cNvPr id="100" name="d0"/>
          <p:cNvSpPr/>
          <p:nvPr/>
        </p:nvSpPr>
        <p:spPr>
          <a:xfrm>
            <a:off x="185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1" name="d1"/>
          <p:cNvSpPr/>
          <p:nvPr/>
        </p:nvSpPr>
        <p:spPr>
          <a:xfrm>
            <a:off x="240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2" name="d2"/>
          <p:cNvSpPr/>
          <p:nvPr/>
        </p:nvSpPr>
        <p:spPr>
          <a:xfrm>
            <a:off x="295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3" name="d3"/>
          <p:cNvSpPr/>
          <p:nvPr/>
        </p:nvSpPr>
        <p:spPr>
          <a:xfrm>
            <a:off x="350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8" name="dl"/>
          <p:cNvSpPr/>
          <p:nvPr/>
        </p:nvSpPr>
        <p:spPr>
          <a:xfrm>
            <a:off x="300000" y="1835000"/>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double</a:t>
            </a:r>
          </a:p>
          <a:p>
            <a:pPr algn="r"/>
            <a:r>
              <a:rPr lang="en-US" sz="1050" b="0" i="1">
                <a:solidFill>
                  <a:srgbClr val="808080"/>
                </a:solidFill>
                <a:latin typeface="Calibri"/>
                <a:ea typeface="Calibri"/>
                <a:cs typeface="Calibri"/>
              </a:rPr>
              <a:t>4 × 64-bit (AVX-256)</a:t>
            </a:r>
          </a:p>
        </p:txBody>
      </p:sp>
      <p:sp>
        <p:nvSpPr>
          <p:cNvPr id="109" name="f0"/>
          <p:cNvSpPr/>
          <p:nvPr/>
        </p:nvSpPr>
        <p:spPr>
          <a:xfrm>
            <a:off x="18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0" name="f1"/>
          <p:cNvSpPr/>
          <p:nvPr/>
        </p:nvSpPr>
        <p:spPr>
          <a:xfrm>
            <a:off x="21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1" name="f2"/>
          <p:cNvSpPr/>
          <p:nvPr/>
        </p:nvSpPr>
        <p:spPr>
          <a:xfrm>
            <a:off x="24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2" name="f3"/>
          <p:cNvSpPr/>
          <p:nvPr/>
        </p:nvSpPr>
        <p:spPr>
          <a:xfrm>
            <a:off x="26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3" name="f4"/>
          <p:cNvSpPr/>
          <p:nvPr/>
        </p:nvSpPr>
        <p:spPr>
          <a:xfrm>
            <a:off x="29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4" name="f5"/>
          <p:cNvSpPr/>
          <p:nvPr/>
        </p:nvSpPr>
        <p:spPr>
          <a:xfrm>
            <a:off x="32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5" name="f6"/>
          <p:cNvSpPr/>
          <p:nvPr/>
        </p:nvSpPr>
        <p:spPr>
          <a:xfrm>
            <a:off x="35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6" name="f7"/>
          <p:cNvSpPr/>
          <p:nvPr/>
        </p:nvSpPr>
        <p:spPr>
          <a:xfrm>
            <a:off x="37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7" name="f8"/>
          <p:cNvSpPr/>
          <p:nvPr/>
        </p:nvSpPr>
        <p:spPr>
          <a:xfrm>
            <a:off x="40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8" name="f9"/>
          <p:cNvSpPr/>
          <p:nvPr/>
        </p:nvSpPr>
        <p:spPr>
          <a:xfrm>
            <a:off x="43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9" name="f10"/>
          <p:cNvSpPr/>
          <p:nvPr/>
        </p:nvSpPr>
        <p:spPr>
          <a:xfrm>
            <a:off x="46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0" name="f11"/>
          <p:cNvSpPr/>
          <p:nvPr/>
        </p:nvSpPr>
        <p:spPr>
          <a:xfrm>
            <a:off x="48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1" name="f12"/>
          <p:cNvSpPr/>
          <p:nvPr/>
        </p:nvSpPr>
        <p:spPr>
          <a:xfrm>
            <a:off x="51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2" name="f13"/>
          <p:cNvSpPr/>
          <p:nvPr/>
        </p:nvSpPr>
        <p:spPr>
          <a:xfrm>
            <a:off x="54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3" name="f14"/>
          <p:cNvSpPr/>
          <p:nvPr/>
        </p:nvSpPr>
        <p:spPr>
          <a:xfrm>
            <a:off x="57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4" name="f15"/>
          <p:cNvSpPr/>
          <p:nvPr/>
        </p:nvSpPr>
        <p:spPr>
          <a:xfrm>
            <a:off x="59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5" name="fl"/>
          <p:cNvSpPr/>
          <p:nvPr/>
        </p:nvSpPr>
        <p:spPr>
          <a:xfrm>
            <a:off x="300000" y="2305000"/>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float</a:t>
            </a:r>
          </a:p>
          <a:p>
            <a:pPr algn="r"/>
            <a:r>
              <a:rPr lang="en-US" sz="1050" b="0" i="1">
                <a:solidFill>
                  <a:srgbClr val="808080"/>
                </a:solidFill>
                <a:latin typeface="Calibri"/>
                <a:ea typeface="Calibri"/>
                <a:cs typeface="Calibri"/>
              </a:rPr>
              <a:t>16 × 32-bit (AVX-512)</a:t>
            </a:r>
          </a:p>
        </p:txBody>
      </p:sp>
      <p:sp>
        <p:nvSpPr>
          <p:cNvPr id="126" name="ra"/>
          <p:cNvSpPr/>
          <p:nvPr/>
        </p:nvSpPr>
        <p:spPr>
          <a:xfrm>
            <a:off x="6450000" y="1880000"/>
            <a:ext cx="2450000" cy="780000"/>
          </a:xfrm>
          <a:prstGeom prst="rect">
            <a:avLst/>
          </a:prstGeom>
          <a:noFill/>
          <a:ln>
            <a:noFill/>
          </a:ln>
        </p:spPr>
        <p:txBody>
          <a:bodyPr wrap="square" lIns="91440" tIns="36000" rIns="91440" bIns="36000" rtlCol="0" anchor="ctr"/>
          <a:lstStyle/>
          <a:p>
            <a:pPr algn="l"/>
            <a:r>
              <a:rPr lang="en-US" sz="1300">
                <a:solidFill>
                  <a:srgbClr val="000000"/>
                </a:solidFill>
                <a:latin typeface="Calibri"/>
                <a:ea typeface="Calibri"/>
                <a:cs typeface="Calibri"/>
              </a:rPr>
              <a:t>x4</a:t>
            </a:r>
            <a:r>
              <a:rPr lang="en-US" sz="1300" b="1" i="0">
                <a:solidFill>
                  <a:srgbClr val="000000"/>
                </a:solidFill>
                <a:latin typeface="Calibri"/>
                <a:ea typeface="Calibri"/>
                <a:cs typeface="Calibri"/>
              </a:rPr>
              <a:t> elements / </a:t>
            </a:r>
            <a:r>
              <a:rPr lang="en-US" sz="1300">
                <a:solidFill>
                  <a:srgbClr val="000000"/>
                </a:solidFill>
                <a:latin typeface="Calibri"/>
                <a:ea typeface="Calibri"/>
                <a:cs typeface="Calibri"/>
              </a:rPr>
              <a:t>instruction</a:t>
            </a:r>
            <a:endParaRPr lang="en-US" sz="1300" b="1" i="0">
              <a:solidFill>
                <a:srgbClr val="000000"/>
              </a:solidFill>
              <a:latin typeface="Calibri"/>
              <a:ea typeface="Calibri"/>
              <a:cs typeface="Calibri"/>
            </a:endParaRPr>
          </a:p>
          <a:p>
            <a:pPr>
              <a:spcBef>
                <a:spcPts val="400"/>
              </a:spcBef>
            </a:pPr>
            <a:r>
              <a:rPr lang="en-US" sz="1150" b="0">
                <a:solidFill>
                  <a:srgbClr val="595959"/>
                </a:solidFill>
                <a:latin typeface="Calibri"/>
                <a:ea typeface="Calibri"/>
                <a:cs typeface="Calibri"/>
              </a:rPr>
              <a:t>π: 24</a:t>
            </a:r>
            <a:r>
              <a:rPr lang="en-US" sz="1150" b="0" i="0">
                <a:solidFill>
                  <a:srgbClr val="595959"/>
                </a:solidFill>
                <a:latin typeface="Calibri"/>
                <a:ea typeface="Calibri"/>
                <a:cs typeface="Calibri"/>
              </a:rPr>
              <a:t> → </a:t>
            </a:r>
            <a:r>
              <a:rPr lang="en-US" sz="1150" b="0">
                <a:solidFill>
                  <a:srgbClr val="595959"/>
                </a:solidFill>
                <a:latin typeface="Calibri"/>
                <a:ea typeface="Calibri"/>
                <a:cs typeface="Calibri"/>
              </a:rPr>
              <a:t>48</a:t>
            </a:r>
            <a:r>
              <a:rPr lang="en-US" sz="1150" b="0" i="0">
                <a:solidFill>
                  <a:srgbClr val="595959"/>
                </a:solidFill>
                <a:latin typeface="Calibri"/>
                <a:ea typeface="Calibri"/>
                <a:cs typeface="Calibri"/>
              </a:rPr>
              <a:t> flops/cycle</a:t>
            </a:r>
          </a:p>
        </p:txBody>
      </p:sp>
      <p:sp>
        <p:nvSpPr>
          <p:cNvPr id="127" name="mem"/>
          <p:cNvSpPr/>
          <p:nvPr/>
        </p:nvSpPr>
        <p:spPr>
          <a:xfrm>
            <a:off x="1850000" y="2760000"/>
            <a:ext cx="5400000" cy="300000"/>
          </a:xfrm>
          <a:prstGeom prst="rect">
            <a:avLst/>
          </a:prstGeom>
          <a:noFill/>
          <a:ln>
            <a:noFill/>
          </a:ln>
        </p:spPr>
        <p:txBody>
          <a:bodyPr wrap="square" lIns="91440" tIns="36000" rIns="91440" bIns="36000" rtlCol="0" anchor="ctr"/>
          <a:lstStyle/>
          <a:p>
            <a:r>
              <a:rPr lang="en-US" sz="1200" b="1" i="0">
                <a:solidFill>
                  <a:srgbClr val="000000"/>
                </a:solidFill>
                <a:latin typeface="Calibri"/>
                <a:ea typeface="Calibri"/>
                <a:cs typeface="Calibri"/>
              </a:rPr>
              <a:t>+ </a:t>
            </a:r>
            <a:r>
              <a:rPr lang="en-US" sz="1200">
                <a:solidFill>
                  <a:srgbClr val="000000"/>
                </a:solidFill>
                <a:latin typeface="Calibri"/>
                <a:ea typeface="Calibri"/>
                <a:cs typeface="Calibri"/>
              </a:rPr>
              <a:t>halved memory footprint</a:t>
            </a:r>
            <a:r>
              <a:rPr lang="en-US" sz="1200" b="1" i="0">
                <a:solidFill>
                  <a:srgbClr val="000000"/>
                </a:solidFill>
                <a:latin typeface="Calibri"/>
                <a:ea typeface="Calibri"/>
                <a:cs typeface="Calibri"/>
              </a:rPr>
              <a:t>: </a:t>
            </a:r>
            <a:r>
              <a:rPr lang="en-US" sz="1200">
                <a:solidFill>
                  <a:srgbClr val="000000"/>
                </a:solidFill>
                <a:latin typeface="Calibri"/>
                <a:ea typeface="Calibri"/>
                <a:cs typeface="Calibri"/>
              </a:rPr>
              <a:t>128 -&gt; 64 bytes/pedestrian</a:t>
            </a:r>
            <a:endParaRPr lang="en-US" sz="1200" b="1" i="0">
              <a:solidFill>
                <a:srgbClr val="000000"/>
              </a:solidFill>
              <a:latin typeface="Calibri"/>
              <a:ea typeface="Calibri"/>
              <a:cs typeface="Calibri"/>
            </a:endParaRPr>
          </a:p>
        </p:txBody>
      </p:sp>
      <p:sp>
        <p:nvSpPr>
          <p:cNvPr id="128" name="co"/>
          <p:cNvSpPr/>
          <p:nvPr/>
        </p:nvSpPr>
        <p:spPr>
          <a:xfrm>
            <a:off x="500000" y="3250000"/>
            <a:ext cx="8179169" cy="1174401"/>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Switching to floats is a double bonanza: double the vector elements and half the memory footprint</a:t>
            </a:r>
            <a:endParaRPr lang="en-US" sz="1400">
              <a:solidFill>
                <a:srgbClr val="000000"/>
              </a:solidFill>
              <a:latin typeface="Calibri"/>
              <a:ea typeface="Calibri"/>
              <a:cs typeface="Calibri"/>
            </a:endParaRPr>
          </a:p>
          <a:p>
            <a:endParaRPr lang="en-US" sz="1200" b="0">
              <a:solidFill>
                <a:srgbClr val="000000"/>
              </a:solidFill>
              <a:latin typeface="Calibri"/>
              <a:ea typeface="Calibri"/>
              <a:cs typeface="Calibri"/>
            </a:endParaRPr>
          </a:p>
          <a:p>
            <a:r>
              <a:rPr lang="en-US" sz="1200" b="0">
                <a:solidFill>
                  <a:srgbClr val="000000"/>
                </a:solidFill>
                <a:latin typeface="Calibri"/>
                <a:ea typeface="Calibri"/>
                <a:cs typeface="Calibri"/>
              </a:rPr>
              <a:t>With </a:t>
            </a:r>
            <a:r>
              <a:rPr lang="en-US" sz="1200" b="0">
                <a:latin typeface="Calibri"/>
                <a:ea typeface="Calibri"/>
                <a:cs typeface="Calibri"/>
              </a:rPr>
              <a:t>a smaller memory footprint, we can store more pedestrians in cache.​</a:t>
            </a:r>
          </a:p>
          <a:p>
            <a:pPr>
              <a:spcBef>
                <a:spcPts val="600"/>
              </a:spcBef>
            </a:pPr>
            <a:r>
              <a:rPr lang="en-US" sz="1200" b="0">
                <a:latin typeface="Calibri"/>
                <a:ea typeface="Calibri"/>
                <a:cs typeface="Calibri"/>
              </a:rPr>
              <a:t>Trade-off: Precision reduced from ~16 digits (double) to ~7 digits (float).</a:t>
            </a:r>
            <a:endParaRPr lang="en-US" sz="1200">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98F1D-1213-3A7B-0C60-B853D6B72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3A9B9-4E6D-5D73-86E4-7A03589E0C16}"/>
              </a:ext>
            </a:extLst>
          </p:cNvPr>
          <p:cNvSpPr>
            <a:spLocks noGrp="1"/>
          </p:cNvSpPr>
          <p:nvPr>
            <p:ph type="title"/>
          </p:nvPr>
        </p:nvSpPr>
        <p:spPr>
          <a:xfrm>
            <a:off x="179169" y="320034"/>
            <a:ext cx="8835053" cy="762000"/>
          </a:xfrm>
        </p:spPr>
        <p:txBody>
          <a:bodyPr/>
          <a:lstStyle/>
          <a:p>
            <a:pPr marL="118745" indent="-118745"/>
            <a:r>
              <a:rPr lang="en-US">
                <a:solidFill>
                  <a:srgbClr val="000000"/>
                </a:solidFill>
                <a:latin typeface="Calibri"/>
                <a:ea typeface="Calibri"/>
                <a:cs typeface="Calibri"/>
              </a:rPr>
              <a:t> NEON Reimplementation (best x86 variant)</a:t>
            </a:r>
            <a:endParaRPr lang="en-US">
              <a:solidFill>
                <a:srgbClr val="000000"/>
              </a:solidFill>
              <a:ea typeface="Calibri"/>
              <a:cs typeface="Calibri"/>
            </a:endParaRPr>
          </a:p>
        </p:txBody>
      </p:sp>
      <p:sp>
        <p:nvSpPr>
          <p:cNvPr id="111" name="f2">
            <a:extLst>
              <a:ext uri="{FF2B5EF4-FFF2-40B4-BE49-F238E27FC236}">
                <a16:creationId xmlns:a16="http://schemas.microsoft.com/office/drawing/2014/main" id="{7B9C6422-955C-96BA-285D-FB6A31A6E48D}"/>
              </a:ext>
            </a:extLst>
          </p:cNvPr>
          <p:cNvSpPr/>
          <p:nvPr/>
        </p:nvSpPr>
        <p:spPr>
          <a:xfrm>
            <a:off x="1854264" y="2099521"/>
            <a:ext cx="1096530" cy="325953"/>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3" name="f4">
            <a:extLst>
              <a:ext uri="{FF2B5EF4-FFF2-40B4-BE49-F238E27FC236}">
                <a16:creationId xmlns:a16="http://schemas.microsoft.com/office/drawing/2014/main" id="{C257AF29-8FF7-B98E-4BE4-73A8AF5BBF4B}"/>
              </a:ext>
            </a:extLst>
          </p:cNvPr>
          <p:cNvSpPr/>
          <p:nvPr/>
        </p:nvSpPr>
        <p:spPr>
          <a:xfrm>
            <a:off x="2951951" y="2099521"/>
            <a:ext cx="1096531" cy="331906"/>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7" name="f8">
            <a:extLst>
              <a:ext uri="{FF2B5EF4-FFF2-40B4-BE49-F238E27FC236}">
                <a16:creationId xmlns:a16="http://schemas.microsoft.com/office/drawing/2014/main" id="{13A8DFC6-5E27-382E-732D-497E702BC60E}"/>
              </a:ext>
            </a:extLst>
          </p:cNvPr>
          <p:cNvSpPr/>
          <p:nvPr/>
        </p:nvSpPr>
        <p:spPr>
          <a:xfrm>
            <a:off x="4051951" y="2099521"/>
            <a:ext cx="1096531" cy="331906"/>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1" name="f12">
            <a:extLst>
              <a:ext uri="{FF2B5EF4-FFF2-40B4-BE49-F238E27FC236}">
                <a16:creationId xmlns:a16="http://schemas.microsoft.com/office/drawing/2014/main" id="{B166B4C9-DC1D-1416-A724-530EE8AC8011}"/>
              </a:ext>
            </a:extLst>
          </p:cNvPr>
          <p:cNvSpPr/>
          <p:nvPr/>
        </p:nvSpPr>
        <p:spPr>
          <a:xfrm>
            <a:off x="5151951" y="2099521"/>
            <a:ext cx="1102483" cy="337859"/>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5" name="fl">
            <a:extLst>
              <a:ext uri="{FF2B5EF4-FFF2-40B4-BE49-F238E27FC236}">
                <a16:creationId xmlns:a16="http://schemas.microsoft.com/office/drawing/2014/main" id="{993E7DA5-8F78-250C-F180-F0215CD825DD}"/>
              </a:ext>
            </a:extLst>
          </p:cNvPr>
          <p:cNvSpPr/>
          <p:nvPr/>
        </p:nvSpPr>
        <p:spPr>
          <a:xfrm>
            <a:off x="301951" y="2080473"/>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float</a:t>
            </a:r>
          </a:p>
          <a:p>
            <a:pPr algn="r"/>
            <a:r>
              <a:rPr lang="en-US" sz="1050" b="0" i="1">
                <a:solidFill>
                  <a:srgbClr val="808080"/>
                </a:solidFill>
                <a:latin typeface="Calibri"/>
                <a:ea typeface="Calibri"/>
                <a:cs typeface="Calibri"/>
              </a:rPr>
              <a:t>4 × 32-bit</a:t>
            </a:r>
          </a:p>
        </p:txBody>
      </p:sp>
      <p:sp>
        <p:nvSpPr>
          <p:cNvPr id="126" name="ra">
            <a:extLst>
              <a:ext uri="{FF2B5EF4-FFF2-40B4-BE49-F238E27FC236}">
                <a16:creationId xmlns:a16="http://schemas.microsoft.com/office/drawing/2014/main" id="{BECFAF52-98E1-9064-14CA-6BCB121098E7}"/>
              </a:ext>
            </a:extLst>
          </p:cNvPr>
          <p:cNvSpPr/>
          <p:nvPr/>
        </p:nvSpPr>
        <p:spPr>
          <a:xfrm>
            <a:off x="6463857" y="1881693"/>
            <a:ext cx="2450000" cy="780000"/>
          </a:xfrm>
          <a:prstGeom prst="rect">
            <a:avLst/>
          </a:prstGeom>
          <a:noFill/>
          <a:ln>
            <a:noFill/>
          </a:ln>
        </p:spPr>
        <p:txBody>
          <a:bodyPr wrap="square" lIns="91440" tIns="36000" rIns="91440" bIns="36000" rtlCol="0" anchor="ctr"/>
          <a:lstStyle/>
          <a:p>
            <a:r>
              <a:rPr lang="en-US" sz="1300">
                <a:solidFill>
                  <a:srgbClr val="000000"/>
                </a:solidFill>
                <a:latin typeface="Calibri"/>
                <a:ea typeface="Calibri"/>
                <a:cs typeface="Calibri"/>
              </a:rPr>
              <a:t>4 </a:t>
            </a:r>
            <a:r>
              <a:rPr lang="en-US" sz="1300" b="1" i="0">
                <a:solidFill>
                  <a:srgbClr val="000000"/>
                </a:solidFill>
                <a:latin typeface="Calibri"/>
                <a:ea typeface="Calibri"/>
                <a:cs typeface="Calibri"/>
              </a:rPr>
              <a:t>× elements / </a:t>
            </a:r>
            <a:r>
              <a:rPr lang="en-US" sz="1300">
                <a:solidFill>
                  <a:srgbClr val="000000"/>
                </a:solidFill>
                <a:latin typeface="Calibri"/>
                <a:ea typeface="Calibri"/>
                <a:cs typeface="Calibri"/>
              </a:rPr>
              <a:t>instruction</a:t>
            </a:r>
            <a:endParaRPr lang="en-US" sz="1300" b="1" i="0">
              <a:solidFill>
                <a:srgbClr val="000000"/>
              </a:solidFill>
              <a:latin typeface="Calibri"/>
              <a:ea typeface="Calibri"/>
              <a:cs typeface="Calibri"/>
            </a:endParaRPr>
          </a:p>
          <a:p>
            <a:pPr>
              <a:spcBef>
                <a:spcPts val="400"/>
              </a:spcBef>
            </a:pPr>
            <a:r>
              <a:rPr lang="en-US" sz="1150" b="0">
                <a:solidFill>
                  <a:srgbClr val="595959"/>
                </a:solidFill>
                <a:latin typeface="Calibri"/>
                <a:ea typeface="Calibri"/>
                <a:cs typeface="Calibri"/>
              </a:rPr>
              <a:t>π: 32</a:t>
            </a:r>
            <a:r>
              <a:rPr lang="en-US" sz="1150" b="0" i="0">
                <a:solidFill>
                  <a:srgbClr val="595959"/>
                </a:solidFill>
                <a:latin typeface="Calibri"/>
                <a:ea typeface="Calibri"/>
                <a:cs typeface="Calibri"/>
              </a:rPr>
              <a:t> flops/cycle</a:t>
            </a:r>
          </a:p>
        </p:txBody>
      </p:sp>
      <p:sp>
        <p:nvSpPr>
          <p:cNvPr id="128" name="co">
            <a:extLst>
              <a:ext uri="{FF2B5EF4-FFF2-40B4-BE49-F238E27FC236}">
                <a16:creationId xmlns:a16="http://schemas.microsoft.com/office/drawing/2014/main" id="{8146BF44-6737-F2C3-3EC7-00E87748D45D}"/>
              </a:ext>
            </a:extLst>
          </p:cNvPr>
          <p:cNvSpPr/>
          <p:nvPr/>
        </p:nvSpPr>
        <p:spPr>
          <a:xfrm>
            <a:off x="522034" y="3426269"/>
            <a:ext cx="8144000" cy="1691453"/>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Speedup vs. baseline: ≈7 @ n</a:t>
            </a:r>
            <a:r>
              <a:rPr lang="en-US" sz="1400" baseline="-25000">
                <a:solidFill>
                  <a:srgbClr val="9E1B4F"/>
                </a:solidFill>
                <a:latin typeface="Calibri"/>
                <a:ea typeface="Calibri"/>
                <a:cs typeface="Calibri"/>
              </a:rPr>
              <a:t>p</a:t>
            </a:r>
            <a:r>
              <a:rPr lang="en-US" sz="1400">
                <a:solidFill>
                  <a:srgbClr val="9E1B4F"/>
                </a:solidFill>
                <a:latin typeface="Calibri"/>
                <a:ea typeface="Calibri"/>
                <a:cs typeface="Calibri"/>
              </a:rPr>
              <a:t> = 5000 </a:t>
            </a:r>
            <a:endParaRPr lang="en-US">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16-wide AVX-512 → 4-wide NEON</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Same optimizations as best x86 variant: </a:t>
            </a:r>
            <a:r>
              <a:rPr lang="en-US" sz="1200" b="0" err="1">
                <a:solidFill>
                  <a:srgbClr val="000000"/>
                </a:solidFill>
                <a:latin typeface="Calibri"/>
                <a:ea typeface="Calibri"/>
                <a:cs typeface="Calibri"/>
              </a:rPr>
              <a:t>SoA</a:t>
            </a:r>
            <a:r>
              <a:rPr lang="en-US" sz="1200" b="0">
                <a:solidFill>
                  <a:srgbClr val="000000"/>
                </a:solidFill>
                <a:latin typeface="Calibri"/>
                <a:ea typeface="Calibri"/>
                <a:cs typeface="Calibri"/>
              </a:rPr>
              <a:t>, masking, poly-exp, FTZ, and ILP @ K = 2</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Peak performance ≈ 10.5 FLOPs/cycle (~33% π)</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Validated against double baseline (n</a:t>
            </a:r>
            <a:r>
              <a:rPr lang="en-US" sz="1200" b="0" baseline="-25000">
                <a:solidFill>
                  <a:srgbClr val="000000"/>
                </a:solidFill>
                <a:latin typeface="Calibri"/>
                <a:ea typeface="Calibri"/>
                <a:cs typeface="Calibri"/>
              </a:rPr>
              <a:t>p</a:t>
            </a:r>
            <a:r>
              <a:rPr lang="en-US" sz="1200" b="0">
                <a:solidFill>
                  <a:srgbClr val="000000"/>
                </a:solidFill>
                <a:latin typeface="Calibri"/>
                <a:ea typeface="Calibri"/>
                <a:cs typeface="Calibri"/>
              </a:rPr>
              <a:t> = 60, n</a:t>
            </a:r>
            <a:r>
              <a:rPr lang="en-US" sz="1200" b="0" baseline="-25000">
                <a:solidFill>
                  <a:srgbClr val="000000"/>
                </a:solidFill>
                <a:latin typeface="Calibri"/>
                <a:ea typeface="Calibri"/>
                <a:cs typeface="Calibri"/>
              </a:rPr>
              <a:t>iter</a:t>
            </a:r>
            <a:r>
              <a:rPr lang="en-US" sz="1200" b="0">
                <a:solidFill>
                  <a:srgbClr val="000000"/>
                </a:solidFill>
                <a:latin typeface="Calibri"/>
                <a:ea typeface="Calibri"/>
                <a:cs typeface="Calibri"/>
              </a:rPr>
              <a:t> = 4000): Positions stayed within ~7 cm.</a:t>
            </a:r>
            <a:endParaRPr lang="en-US" sz="1200" b="0">
              <a:latin typeface="Calibri"/>
              <a:ea typeface="Calibri"/>
              <a:cs typeface="Calibri"/>
            </a:endParaRPr>
          </a:p>
        </p:txBody>
      </p:sp>
    </p:spTree>
    <p:extLst>
      <p:ext uri="{BB962C8B-B14F-4D97-AF65-F5344CB8AC3E}">
        <p14:creationId xmlns:p14="http://schemas.microsoft.com/office/powerpoint/2010/main" val="107185120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57E30-A190-5B9D-4FDE-042576DD6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49B24-D872-DB8A-E822-A2EE3856657B}"/>
              </a:ext>
            </a:extLst>
          </p:cNvPr>
          <p:cNvSpPr>
            <a:spLocks noGrp="1"/>
          </p:cNvSpPr>
          <p:nvPr>
            <p:ph type="title"/>
          </p:nvPr>
        </p:nvSpPr>
        <p:spPr/>
        <p:txBody>
          <a:bodyPr/>
          <a:lstStyle/>
          <a:p>
            <a:pPr marL="118745" indent="-118745"/>
            <a:r>
              <a:rPr>
                <a:latin typeface="Calibri"/>
                <a:ea typeface="Calibri"/>
                <a:cs typeface="Calibri"/>
              </a:rPr>
              <a:t>Experimental </a:t>
            </a:r>
            <a:r>
              <a:rPr lang="en-US">
                <a:latin typeface="Calibri"/>
                <a:ea typeface="Calibri"/>
                <a:cs typeface="Calibri"/>
              </a:rPr>
              <a:t>Results</a:t>
            </a:r>
            <a:r>
              <a:rPr lang="de-CH">
                <a:latin typeface="Calibri"/>
                <a:ea typeface="Calibri"/>
                <a:cs typeface="Calibri"/>
              </a:rPr>
              <a:t> (x86)</a:t>
            </a:r>
            <a:endParaRPr lang="en-US">
              <a:latin typeface="Calibri"/>
              <a:ea typeface="Calibri"/>
              <a:cs typeface="Calibri"/>
            </a:endParaRPr>
          </a:p>
        </p:txBody>
      </p:sp>
      <p:pic>
        <p:nvPicPr>
          <p:cNvPr id="3" name="Graphic 2">
            <a:extLst>
              <a:ext uri="{FF2B5EF4-FFF2-40B4-BE49-F238E27FC236}">
                <a16:creationId xmlns:a16="http://schemas.microsoft.com/office/drawing/2014/main" id="{FB098B20-CCE7-4E85-D756-B908FAC9E9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4845" y="1385109"/>
            <a:ext cx="7942627" cy="4087087"/>
          </a:xfrm>
          <a:prstGeom prst="rect">
            <a:avLst/>
          </a:prstGeom>
        </p:spPr>
      </p:pic>
    </p:spTree>
    <p:extLst>
      <p:ext uri="{BB962C8B-B14F-4D97-AF65-F5344CB8AC3E}">
        <p14:creationId xmlns:p14="http://schemas.microsoft.com/office/powerpoint/2010/main" val="2250223233"/>
      </p:ext>
    </p:extLst>
  </p:cSld>
  <p:clrMapOvr>
    <a:masterClrMapping/>
  </p:clrMapOvr>
  <p:transition spd="slow">
    <p:wipe/>
  </p:transition>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de-CH">
                <a:latin typeface="Calibri"/>
                <a:ea typeface="Calibri"/>
                <a:cs typeface="Calibri"/>
              </a:rPr>
              <a:t>Analysis: Roofline</a:t>
            </a:r>
            <a:endParaRPr lang="de-CH"/>
          </a:p>
        </p:txBody>
      </p:sp>
      <p:pic>
        <p:nvPicPr>
          <p:cNvPr id="3" name="Graphic 2">
            <a:extLst>
              <a:ext uri="{FF2B5EF4-FFF2-40B4-BE49-F238E27FC236}">
                <a16:creationId xmlns:a16="http://schemas.microsoft.com/office/drawing/2014/main" id="{BA5610F4-72F3-F5AA-3B60-6A6B964B33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7585" y="1375320"/>
            <a:ext cx="7948829" cy="4107358"/>
          </a:xfrm>
          <a:prstGeom prst="rect">
            <a:avLst/>
          </a:prstGeom>
        </p:spPr>
      </p:pic>
    </p:spTree>
    <p:extLst>
      <p:ext uri="{BB962C8B-B14F-4D97-AF65-F5344CB8AC3E}">
        <p14:creationId xmlns:p14="http://schemas.microsoft.com/office/powerpoint/2010/main" val="979879879"/>
      </p:ext>
    </p:extLst>
  </p:cSld>
  <p:clrMapOvr>
    <a:masterClrMapping/>
  </p:clrMapOvr>
  <p:transition spd="slow">
    <p:wipe/>
  </p:transition>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en-US">
                <a:latin typeface="Calibri"/>
                <a:ea typeface="Calibri"/>
                <a:cs typeface="Calibri"/>
              </a:rPr>
              <a:t>Conclusions</a:t>
            </a:r>
          </a:p>
        </p:txBody>
      </p:sp>
      <p:sp>
        <p:nvSpPr>
          <p:cNvPr id="3" name="Content Placeholder 2"/>
          <p:cNvSpPr>
            <a:spLocks noGrp="1"/>
          </p:cNvSpPr>
          <p:nvPr>
            <p:ph idx="1"/>
          </p:nvPr>
        </p:nvSpPr>
        <p:spPr/>
        <p:txBody>
          <a:bodyPr wrap="square"/>
          <a:lstStyle/>
          <a:p>
            <a:pPr>
              <a:buFont typeface="Calibri" pitchFamily="18" charset="2"/>
              <a:buChar char="-"/>
            </a:pPr>
            <a:r>
              <a:rPr lang="en-US" sz="1800">
                <a:solidFill>
                  <a:srgbClr val="000000"/>
                </a:solidFill>
                <a:latin typeface="Calibri"/>
                <a:ea typeface="Calibri"/>
                <a:cs typeface="Calibri"/>
              </a:rPr>
              <a:t>Highest Achieved</a:t>
            </a:r>
            <a:r>
              <a:rPr lang="en-US" sz="1800" b="1" i="0">
                <a:solidFill>
                  <a:srgbClr val="000000"/>
                </a:solidFill>
                <a:latin typeface="Calibri"/>
                <a:ea typeface="Calibri"/>
                <a:cs typeface="Calibri"/>
              </a:rPr>
              <a:t> </a:t>
            </a:r>
            <a:r>
              <a:rPr lang="en-US" sz="1800">
                <a:solidFill>
                  <a:srgbClr val="000000"/>
                </a:solidFill>
                <a:latin typeface="Calibri"/>
                <a:ea typeface="Calibri"/>
                <a:cs typeface="Calibri"/>
              </a:rPr>
              <a:t>Speedup</a:t>
            </a:r>
            <a:r>
              <a:rPr lang="en-US" sz="1800" b="1" i="0">
                <a:solidFill>
                  <a:srgbClr val="000000"/>
                </a:solidFill>
                <a:latin typeface="Calibri"/>
                <a:ea typeface="Calibri"/>
                <a:cs typeface="Calibri"/>
              </a:rPr>
              <a:t>: </a:t>
            </a:r>
            <a:r>
              <a:rPr lang="en-US" sz="1800" b="0">
                <a:solidFill>
                  <a:srgbClr val="000000"/>
                </a:solidFill>
                <a:latin typeface="Calibri"/>
                <a:ea typeface="Calibri"/>
                <a:cs typeface="Calibri"/>
              </a:rPr>
              <a:t>21</a:t>
            </a:r>
            <a:r>
              <a:rPr lang="en-US" sz="1800" b="0" i="0">
                <a:solidFill>
                  <a:srgbClr val="000000"/>
                </a:solidFill>
                <a:latin typeface="Calibri"/>
                <a:ea typeface="Calibri"/>
                <a:cs typeface="Calibri"/>
              </a:rPr>
              <a:t> (</a:t>
            </a:r>
            <a:r>
              <a:rPr lang="en-US" sz="1800" b="0">
                <a:solidFill>
                  <a:srgbClr val="000000"/>
                </a:solidFill>
                <a:latin typeface="Calibri"/>
                <a:ea typeface="Calibri"/>
                <a:cs typeface="Calibri"/>
              </a:rPr>
              <a:t>1.15</a:t>
            </a:r>
            <a:r>
              <a:rPr lang="en-US" sz="1800" b="0" i="0">
                <a:solidFill>
                  <a:srgbClr val="000000"/>
                </a:solidFill>
                <a:latin typeface="Calibri"/>
                <a:ea typeface="Calibri"/>
                <a:cs typeface="Calibri"/>
              </a:rPr>
              <a:t> → </a:t>
            </a:r>
            <a:r>
              <a:rPr lang="en-US" sz="1800" b="0">
                <a:solidFill>
                  <a:srgbClr val="000000"/>
                </a:solidFill>
                <a:latin typeface="Calibri"/>
                <a:ea typeface="Calibri"/>
                <a:cs typeface="Calibri"/>
              </a:rPr>
              <a:t>24.15</a:t>
            </a:r>
            <a:r>
              <a:rPr lang="en-US" sz="1800" b="0" i="0">
                <a:solidFill>
                  <a:srgbClr val="000000"/>
                </a:solidFill>
                <a:latin typeface="Calibri"/>
                <a:ea typeface="Calibri"/>
                <a:cs typeface="Calibri"/>
              </a:rPr>
              <a:t> flops/cycle)</a:t>
            </a:r>
          </a:p>
          <a:p>
            <a:pPr>
              <a:buFont typeface="Calibri" pitchFamily="18" charset="2"/>
              <a:buChar char="-"/>
            </a:pPr>
            <a:r>
              <a:rPr lang="en-US" sz="1800" b="1" i="0">
                <a:solidFill>
                  <a:srgbClr val="000000"/>
                </a:solidFill>
                <a:latin typeface="Calibri"/>
                <a:ea typeface="Calibri"/>
                <a:cs typeface="Calibri"/>
              </a:rPr>
              <a:t>Biggest </a:t>
            </a:r>
            <a:r>
              <a:rPr lang="en-US" sz="1800">
                <a:solidFill>
                  <a:srgbClr val="000000"/>
                </a:solidFill>
                <a:latin typeface="Calibri"/>
                <a:ea typeface="Calibri"/>
                <a:cs typeface="Calibri"/>
              </a:rPr>
              <a:t>Gains</a:t>
            </a:r>
            <a:r>
              <a:rPr lang="en-US" sz="1800" b="1" i="0">
                <a:solidFill>
                  <a:srgbClr val="000000"/>
                </a:solidFill>
                <a:latin typeface="Calibri"/>
                <a:ea typeface="Calibri"/>
                <a:cs typeface="Calibri"/>
              </a:rPr>
              <a:t>:</a:t>
            </a:r>
            <a:endParaRPr lang="en-US" sz="1800" b="0">
              <a:solidFill>
                <a:srgbClr val="000000"/>
              </a:solidFill>
              <a:latin typeface="Calibri"/>
              <a:ea typeface="Calibri"/>
              <a:cs typeface="Calibri"/>
            </a:endParaRPr>
          </a:p>
          <a:p>
            <a:pPr lvl="1">
              <a:buFont typeface="Courier New" pitchFamily="18" charset="2"/>
              <a:buChar char="o"/>
            </a:pPr>
            <a:r>
              <a:rPr lang="en-US" sz="1600">
                <a:solidFill>
                  <a:srgbClr val="000000"/>
                </a:solidFill>
                <a:latin typeface="Calibri"/>
                <a:ea typeface="Calibri"/>
                <a:cs typeface="Calibri"/>
              </a:rPr>
              <a:t>Transcendental Approximations</a:t>
            </a:r>
          </a:p>
          <a:p>
            <a:pPr lvl="1">
              <a:buFont typeface="Courier New" pitchFamily="18" charset="2"/>
              <a:buChar char="o"/>
            </a:pPr>
            <a:r>
              <a:rPr lang="en-US" sz="1600">
                <a:latin typeface="Calibri"/>
                <a:ea typeface="Calibri"/>
                <a:cs typeface="Calibri"/>
              </a:rPr>
              <a:t>Double -&gt; Single Precision</a:t>
            </a:r>
            <a:endParaRPr lang="en-US" sz="1600">
              <a:ea typeface="Calibri"/>
              <a:cs typeface="Calibri"/>
            </a:endParaRPr>
          </a:p>
          <a:p>
            <a:pPr>
              <a:buFont typeface="Calibri" pitchFamily="18" charset="2"/>
              <a:buChar char="-"/>
            </a:pPr>
            <a:r>
              <a:rPr lang="en-US" sz="1800">
                <a:solidFill>
                  <a:srgbClr val="000000"/>
                </a:solidFill>
                <a:latin typeface="Calibri"/>
                <a:ea typeface="Calibri"/>
                <a:cs typeface="Calibri"/>
              </a:rPr>
              <a:t>Hitting Bounds</a:t>
            </a:r>
            <a:r>
              <a:rPr lang="en-US" sz="1800" b="1" i="0">
                <a:solidFill>
                  <a:srgbClr val="000000"/>
                </a:solidFill>
                <a:latin typeface="Calibri"/>
                <a:ea typeface="Calibri"/>
                <a:cs typeface="Calibri"/>
              </a:rPr>
              <a:t>: </a:t>
            </a:r>
            <a:r>
              <a:rPr lang="en-US" sz="1800" b="0">
                <a:solidFill>
                  <a:srgbClr val="000000"/>
                </a:solidFill>
                <a:latin typeface="Calibri"/>
                <a:ea typeface="Calibri"/>
                <a:cs typeface="Calibri"/>
              </a:rPr>
              <a:t>Compute</a:t>
            </a:r>
            <a:r>
              <a:rPr lang="en-US" sz="1800" b="0" i="0">
                <a:solidFill>
                  <a:srgbClr val="000000"/>
                </a:solidFill>
                <a:latin typeface="Calibri"/>
                <a:ea typeface="Calibri"/>
                <a:cs typeface="Calibri"/>
              </a:rPr>
              <a:t> throughput </a:t>
            </a:r>
            <a:r>
              <a:rPr lang="en-US" sz="1800" b="0">
                <a:solidFill>
                  <a:srgbClr val="000000"/>
                </a:solidFill>
                <a:latin typeface="Calibri"/>
                <a:ea typeface="Calibri"/>
                <a:cs typeface="Calibri"/>
              </a:rPr>
              <a:t>&amp; instruction mix</a:t>
            </a:r>
            <a:endParaRPr lang="en-US" sz="1800" b="0" i="0">
              <a:solidFill>
                <a:srgbClr val="000000"/>
              </a:solidFill>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EEDF5-E398-3F10-D69A-60B0680FE099}"/>
              </a:ext>
            </a:extLst>
          </p:cNvPr>
          <p:cNvSpPr>
            <a:spLocks noGrp="1"/>
          </p:cNvSpPr>
          <p:nvPr>
            <p:ph type="title"/>
          </p:nvPr>
        </p:nvSpPr>
        <p:spPr/>
        <p:txBody>
          <a:bodyPr/>
          <a:lstStyle/>
          <a:p>
            <a:pPr marL="118745" indent="-118745"/>
            <a:r>
              <a:rPr lang="de-CH">
                <a:latin typeface="Calibri"/>
                <a:ea typeface="Calibri"/>
                <a:cs typeface="Calibri"/>
              </a:rPr>
              <a:t>Appendix</a:t>
            </a:r>
            <a:endParaRPr lang="en-US"/>
          </a:p>
        </p:txBody>
      </p:sp>
      <p:sp>
        <p:nvSpPr>
          <p:cNvPr id="3" name="Inhaltsplatzhalter 2">
            <a:extLst>
              <a:ext uri="{FF2B5EF4-FFF2-40B4-BE49-F238E27FC236}">
                <a16:creationId xmlns:a16="http://schemas.microsoft.com/office/drawing/2014/main" id="{C0DAEC27-BABB-1B1F-E517-33B0301CF304}"/>
              </a:ext>
            </a:extLst>
          </p:cNvPr>
          <p:cNvSpPr>
            <a:spLocks noGrp="1"/>
          </p:cNvSpPr>
          <p:nvPr>
            <p:ph idx="1"/>
          </p:nvPr>
        </p:nvSpPr>
        <p:spPr/>
        <p:txBody>
          <a:bodyPr/>
          <a:lstStyle/>
          <a:p>
            <a:pP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Summary (x86)</a:t>
            </a:r>
          </a:p>
          <a:p>
            <a:pPr>
              <a:buClr>
                <a:srgbClr val="A81E5B"/>
              </a:buCl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Summary (ARM)</a:t>
            </a:r>
          </a:p>
          <a:p>
            <a:pPr>
              <a:buClr>
                <a:srgbClr val="A81E5B"/>
              </a:buCl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Milestones</a:t>
            </a:r>
          </a:p>
        </p:txBody>
      </p:sp>
    </p:spTree>
    <p:extLst>
      <p:ext uri="{BB962C8B-B14F-4D97-AF65-F5344CB8AC3E}">
        <p14:creationId xmlns:p14="http://schemas.microsoft.com/office/powerpoint/2010/main" val="12967064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Summary (x86)</a:t>
            </a:r>
            <a:endParaRPr lang="en-US" sz="3200"/>
          </a:p>
        </p:txBody>
      </p:sp>
      <p:sp>
        <p:nvSpPr>
          <p:cNvPr id="3" name="Text 1"/>
          <p:cNvSpPr/>
          <p:nvPr/>
        </p:nvSpPr>
        <p:spPr>
          <a:xfrm>
            <a:off x="342900" y="838581"/>
            <a:ext cx="8455914" cy="219456"/>
          </a:xfrm>
          <a:prstGeom prst="rect">
            <a:avLst/>
          </a:prstGeom>
          <a:noFill/>
          <a:ln/>
        </p:spPr>
        <p:txBody>
          <a:bodyPr wrap="square" lIns="0" tIns="0" rIns="0" bIns="0" rtlCol="0" anchor="ctr"/>
          <a:lstStyle/>
          <a:p>
            <a:r>
              <a:rPr lang="en-US" sz="1000">
                <a:solidFill>
                  <a:srgbClr val="A71D5B"/>
                </a:solidFill>
                <a:latin typeface="Calibri"/>
                <a:ea typeface="Calibri"/>
                <a:cs typeface="Calibri"/>
              </a:rPr>
              <a:t>speedup</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variant_cycle_count</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baseline_cycle_count</a:t>
            </a:r>
            <a:r>
              <a:rPr lang="en-US" sz="1000">
                <a:solidFill>
                  <a:srgbClr val="8A8A8A"/>
                </a:solidFill>
                <a:latin typeface="Calibri"/>
                <a:ea typeface="Calibri"/>
                <a:cs typeface="Calibri"/>
              </a:rPr>
              <a:t> @ n</a:t>
            </a:r>
            <a:r>
              <a:rPr lang="en-US" sz="1000" baseline="-25000">
                <a:solidFill>
                  <a:srgbClr val="8A8A8A"/>
                </a:solidFill>
                <a:latin typeface="Calibri"/>
                <a:ea typeface="Calibri"/>
                <a:cs typeface="Calibri"/>
              </a:rPr>
              <a:t>iter</a:t>
            </a:r>
            <a:r>
              <a:rPr lang="en-US" sz="1000">
                <a:solidFill>
                  <a:srgbClr val="8A8A8A"/>
                </a:solidFill>
                <a:latin typeface="Calibri"/>
                <a:ea typeface="Calibri"/>
                <a:cs typeface="Calibri"/>
              </a:rPr>
              <a:t> = 200</a:t>
            </a:r>
          </a:p>
        </p:txBody>
      </p:sp>
      <p:graphicFrame>
        <p:nvGraphicFramePr>
          <p:cNvPr id="4" name="Table 0"/>
          <p:cNvGraphicFramePr>
            <a:graphicFrameLocks noGrp="1"/>
          </p:cNvGraphicFramePr>
          <p:nvPr>
            <p:extLst>
              <p:ext uri="{D42A27DB-BD31-4B8C-83A1-F6EECF244321}">
                <p14:modId xmlns:p14="http://schemas.microsoft.com/office/powerpoint/2010/main" val="1501384157"/>
              </p:ext>
            </p:extLst>
          </p:nvPr>
        </p:nvGraphicFramePr>
        <p:xfrm>
          <a:off x="342900" y="1251956"/>
          <a:ext cx="4011930" cy="3973844"/>
        </p:xfrm>
        <a:graphic>
          <a:graphicData uri="http://schemas.openxmlformats.org/drawingml/2006/table">
            <a:tbl>
              <a:tblPr/>
              <a:tblGrid>
                <a:gridCol w="209169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82930">
                  <a:extLst>
                    <a:ext uri="{9D8B030D-6E8A-4147-A177-3AD203B41FA5}">
                      <a16:colId xmlns:a16="http://schemas.microsoft.com/office/drawing/2014/main" val="20003"/>
                    </a:ext>
                  </a:extLst>
                </a:gridCol>
              </a:tblGrid>
              <a:tr h="205740">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Reference</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baseline — scalar double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313.4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ref</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scalar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368.7</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slower</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46685">
                <a:tc gridSpan="4">
                  <a:txBody>
                    <a:bodyPr/>
                    <a:lstStyle/>
                    <a:p>
                      <a:pPr marL="0" indent="0" algn="l">
                        <a:buNone/>
                      </a:pPr>
                      <a:r>
                        <a:rPr lang="en-US" sz="1000" b="1" i="0">
                          <a:solidFill>
                            <a:srgbClr val="A71D5B"/>
                          </a:solidFill>
                          <a:latin typeface="Calibri"/>
                          <a:ea typeface="Calibri"/>
                          <a:cs typeface="Calibri"/>
                        </a:rPr>
                        <a:t>Scalar tweaks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0.81</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385.6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slower</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 sqrt-free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308.1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neutral</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37160">
                <a:tc>
                  <a:txBody>
                    <a:bodyPr/>
                    <a:lstStyle/>
                    <a:p>
                      <a:pPr marL="0" indent="0" algn="l">
                        <a:buNone/>
                      </a:pPr>
                      <a:r>
                        <a:rPr lang="en-US" sz="1000">
                          <a:solidFill>
                            <a:srgbClr val="2B2B2B"/>
                          </a:solidFill>
                          <a:latin typeface="Calibri"/>
                          <a:ea typeface="Calibri"/>
                          <a:cs typeface="Calibri"/>
                        </a:rPr>
                        <a:t>LUT for exp()</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306.2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no gain</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cutoff</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217.5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approx</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7160">
                <a:tc>
                  <a:txBody>
                    <a:bodyPr/>
                    <a:lstStyle/>
                    <a:p>
                      <a:pPr marL="0" indent="0" algn="l">
                        <a:buNone/>
                      </a:pPr>
                      <a:r>
                        <a:rPr lang="en-US" sz="1000">
                          <a:solidFill>
                            <a:srgbClr val="2B2B2B"/>
                          </a:solidFill>
                          <a:latin typeface="Calibri"/>
                          <a:ea typeface="Calibri"/>
                          <a:cs typeface="Calibri"/>
                        </a:rPr>
                        <a:t>cutoff (callsite)</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213.6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scalar</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46685">
                <a:tc gridSpan="4">
                  <a:txBody>
                    <a:bodyPr/>
                    <a:lstStyle/>
                    <a:p>
                      <a:pPr marL="0" indent="0" algn="l">
                        <a:buNone/>
                      </a:pPr>
                      <a:r>
                        <a:rPr lang="en-US" sz="1000" b="1" i="0">
                          <a:solidFill>
                            <a:srgbClr val="A71D5B"/>
                          </a:solidFill>
                          <a:latin typeface="Calibri"/>
                          <a:ea typeface="Calibri"/>
                          <a:cs typeface="Calibri"/>
                        </a:rPr>
                        <a:t>Double · AVX2</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0"/>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2.67</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117.5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37160">
                <a:tc>
                  <a:txBody>
                    <a:bodyPr/>
                    <a:lstStyle/>
                    <a:p>
                      <a:pPr marL="0" indent="0" algn="l">
                        <a:buNone/>
                      </a:pPr>
                      <a:r>
                        <a:rPr lang="en-US" sz="1000">
                          <a:solidFill>
                            <a:srgbClr val="2B2B2B"/>
                          </a:solidFill>
                          <a:latin typeface="Calibri"/>
                          <a:ea typeface="Calibri"/>
                          <a:cs typeface="Calibri"/>
                        </a:rPr>
                        <a:t>AVX2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4.45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70.4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46685">
                <a:tc gridSpan="4">
                  <a:txBody>
                    <a:bodyPr/>
                    <a:lstStyle/>
                    <a:p>
                      <a:pPr marL="0" indent="0" algn="l">
                        <a:buNone/>
                      </a:pPr>
                      <a:r>
                        <a:rPr lang="en-US" sz="1000" b="1" i="0">
                          <a:solidFill>
                            <a:srgbClr val="A71D5B"/>
                          </a:solidFill>
                          <a:latin typeface="Calibri"/>
                          <a:ea typeface="Calibri"/>
                          <a:cs typeface="Calibri"/>
                        </a:rPr>
                        <a:t>Double · AVX-512</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3"/>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AVX-512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3.76</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83.3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137160">
                <a:tc>
                  <a:txBody>
                    <a:bodyPr/>
                    <a:lstStyle/>
                    <a:p>
                      <a:pPr marL="0" indent="0" algn="l">
                        <a:buNone/>
                      </a:pPr>
                      <a:r>
                        <a:rPr lang="en-US" sz="1000">
                          <a:solidFill>
                            <a:srgbClr val="2B2B2B"/>
                          </a:solidFill>
                          <a:latin typeface="Calibri"/>
                          <a:ea typeface="Calibri"/>
                          <a:cs typeface="Calibri"/>
                        </a:rPr>
                        <a:t>AVX-512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50.8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double</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a:ea typeface="Calibri"/>
                          <a:cs typeface="Calibri"/>
                        </a:rPr>
                        <a:t>+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no gain</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 fastinvsqrt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 rsqrt</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a:ea typeface="Calibri"/>
                          <a:cs typeface="Calibri"/>
                        </a:rPr>
                        <a:t>+ fastinvsqrt + scalar replacements</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graphicFrame>
        <p:nvGraphicFramePr>
          <p:cNvPr id="5" name="Table 1"/>
          <p:cNvGraphicFramePr>
            <a:graphicFrameLocks noGrp="1"/>
          </p:cNvGraphicFramePr>
          <p:nvPr>
            <p:extLst>
              <p:ext uri="{D42A27DB-BD31-4B8C-83A1-F6EECF244321}">
                <p14:modId xmlns:p14="http://schemas.microsoft.com/office/powerpoint/2010/main" val="3718817319"/>
              </p:ext>
            </p:extLst>
          </p:nvPr>
        </p:nvGraphicFramePr>
        <p:xfrm>
          <a:off x="4800600" y="1251956"/>
          <a:ext cx="4011930" cy="4535824"/>
        </p:xfrm>
        <a:graphic>
          <a:graphicData uri="http://schemas.openxmlformats.org/drawingml/2006/table">
            <a:tbl>
              <a:tblPr/>
              <a:tblGrid>
                <a:gridCol w="209169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82930">
                  <a:extLst>
                    <a:ext uri="{9D8B030D-6E8A-4147-A177-3AD203B41FA5}">
                      <a16:colId xmlns:a16="http://schemas.microsoft.com/office/drawing/2014/main" val="20003"/>
                    </a:ext>
                  </a:extLst>
                </a:gridCol>
              </a:tblGrid>
              <a:tr h="205740">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Float · AVX2</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3.46</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90.5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
                <a:tc>
                  <a:txBody>
                    <a:bodyPr/>
                    <a:lstStyle/>
                    <a:p>
                      <a:pPr marL="0" indent="0" algn="l">
                        <a:buNone/>
                      </a:pPr>
                      <a:r>
                        <a:rPr lang="en-US" sz="1000">
                          <a:solidFill>
                            <a:srgbClr val="2B2B2B"/>
                          </a:solidFill>
                          <a:latin typeface="Calibri"/>
                          <a:ea typeface="Calibri"/>
                          <a:cs typeface="Calibri"/>
                        </a:rPr>
                        <a:t>AVX2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10.37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37160">
                <a:tc>
                  <a:txBody>
                    <a:bodyPr/>
                    <a:lstStyle/>
                    <a:p>
                      <a:pPr marL="0" indent="0" algn="l">
                        <a:buNone/>
                      </a:pPr>
                      <a:r>
                        <a:rPr lang="en-US" sz="1000">
                          <a:solidFill>
                            <a:srgbClr val="2B2B2B"/>
                          </a:solidFill>
                          <a:latin typeface="Calibri"/>
                          <a:ea typeface="Calibri"/>
                          <a:cs typeface="Calibri"/>
                        </a:rPr>
                        <a:t>+ rsqrt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12.38</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25.3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37160">
                <a:tc>
                  <a:txBody>
                    <a:bodyPr/>
                    <a:lstStyle/>
                    <a:p>
                      <a:pPr marL="0" indent="0" algn="l">
                        <a:buNone/>
                      </a:pPr>
                      <a:r>
                        <a:rPr lang="en-US" sz="1000">
                          <a:solidFill>
                            <a:srgbClr val="2B2B2B"/>
                          </a:solidFill>
                          <a:latin typeface="Calibri"/>
                          <a:ea typeface="Calibri"/>
                          <a:cs typeface="Calibri"/>
                        </a:rPr>
                        <a:t>+ rsqrt + loopopt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13.61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23.0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AVX2</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Float · AVX-512</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6"/>
                  </a:ext>
                </a:extLst>
              </a:tr>
              <a:tr h="137160">
                <a:tc>
                  <a:txBody>
                    <a:bodyPr/>
                    <a:lstStyle/>
                    <a:p>
                      <a:pPr marL="0" indent="0" algn="l">
                        <a:buNone/>
                      </a:pPr>
                      <a:r>
                        <a:rPr lang="en-US" sz="1000">
                          <a:solidFill>
                            <a:srgbClr val="2B2B2B"/>
                          </a:solidFill>
                          <a:latin typeface="Calibri"/>
                          <a:ea typeface="Calibri"/>
                          <a:cs typeface="Calibri"/>
                        </a:rPr>
                        <a:t>AVX-512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15.27</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37160">
                <a:tc>
                  <a:txBody>
                    <a:bodyPr/>
                    <a:lstStyle/>
                    <a:p>
                      <a:pPr marL="0" indent="0" algn="l">
                        <a:buNone/>
                      </a:pPr>
                      <a:r>
                        <a:rPr lang="en-US" sz="1000">
                          <a:solidFill>
                            <a:srgbClr val="2B2B2B"/>
                          </a:solidFill>
                          <a:latin typeface="Calibri"/>
                          <a:ea typeface="Calibri"/>
                          <a:cs typeface="Calibri"/>
                        </a:rPr>
                        <a:t>+ fastinvsqrt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15.33</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 rsqrt</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7160">
                <a:tc>
                  <a:txBody>
                    <a:bodyPr/>
                    <a:lstStyle/>
                    <a:p>
                      <a:pPr marL="0" indent="0" algn="l">
                        <a:buNone/>
                      </a:pPr>
                      <a:r>
                        <a:rPr lang="en-US" sz="1000">
                          <a:solidFill>
                            <a:srgbClr val="2B2B2B"/>
                          </a:solidFill>
                          <a:latin typeface="Calibri"/>
                          <a:ea typeface="Calibri"/>
                          <a:cs typeface="Calibri"/>
                        </a:rPr>
                        <a:t>+ moreavx</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15.51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37160">
                <a:tc>
                  <a:txBody>
                    <a:bodyPr/>
                    <a:lstStyle/>
                    <a:p>
                      <a:pPr marL="0" indent="0" algn="l">
                        <a:buNone/>
                      </a:pPr>
                      <a:r>
                        <a:rPr lang="en-US" sz="1000">
                          <a:solidFill>
                            <a:srgbClr val="2B2B2B"/>
                          </a:solidFill>
                          <a:latin typeface="Calibri"/>
                          <a:ea typeface="Calibri"/>
                          <a:cs typeface="Calibri"/>
                        </a:rPr>
                        <a:t>+ moreavx + ILP @ K = 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16.47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37160">
                <a:tc>
                  <a:txBody>
                    <a:bodyPr/>
                    <a:lstStyle/>
                    <a:p>
                      <a:pPr marL="0" indent="0" algn="l">
                        <a:buNone/>
                      </a:pPr>
                      <a:r>
                        <a:rPr lang="en-US" sz="1000">
                          <a:solidFill>
                            <a:srgbClr val="2B2B2B"/>
                          </a:solidFill>
                          <a:latin typeface="Calibri"/>
                          <a:ea typeface="Calibri"/>
                          <a:cs typeface="Calibri"/>
                        </a:rPr>
                        <a:t>+ moreavx + ILP @ K = 2 + moreilp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16.51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37160">
                <a:tc>
                  <a:txBody>
                    <a:bodyPr/>
                    <a:lstStyle/>
                    <a:p>
                      <a:pPr marL="0" indent="0" algn="l">
                        <a:buNone/>
                      </a:pPr>
                      <a:r>
                        <a:rPr lang="en-US" sz="1000">
                          <a:solidFill>
                            <a:srgbClr val="2B2B2B"/>
                          </a:solidFill>
                          <a:latin typeface="Calibri"/>
                          <a:ea typeface="Calibri"/>
                          <a:cs typeface="Calibri"/>
                        </a:rPr>
                        <a:t>+ moreavx + ILP @ K = 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15.66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regressed</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37160">
                <a:tc>
                  <a:txBody>
                    <a:bodyPr/>
                    <a:lstStyle/>
                    <a:p>
                      <a:pPr marL="0" indent="0" algn="l">
                        <a:buNone/>
                      </a:pPr>
                      <a:r>
                        <a:rPr lang="en-US" sz="1000">
                          <a:solidFill>
                            <a:srgbClr val="2B2B2B"/>
                          </a:solidFill>
                          <a:latin typeface="Calibri"/>
                          <a:ea typeface="Calibri"/>
                          <a:cs typeface="Calibri"/>
                        </a:rPr>
                        <a:t>+ moreavx + ILP @ K = 2 + rsqrt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16.42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37160">
                <a:tc>
                  <a:txBody>
                    <a:bodyPr/>
                    <a:lstStyle/>
                    <a:p>
                      <a:pPr marL="0" indent="0" algn="l">
                        <a:buNone/>
                      </a:pPr>
                      <a:r>
                        <a:rPr lang="en-US" sz="1000" b="1">
                          <a:solidFill>
                            <a:schemeClr val="tx1">
                              <a:lumMod val="76000"/>
                              <a:lumOff val="24000"/>
                            </a:schemeClr>
                          </a:solidFill>
                          <a:latin typeface="Calibri"/>
                          <a:ea typeface="Calibri"/>
                          <a:cs typeface="Calibri"/>
                        </a:rPr>
                        <a:t>+ ILP @ K = 2 + rsqrt + morersqrt</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a:solidFill>
                            <a:schemeClr val="tx1">
                              <a:lumMod val="76000"/>
                              <a:lumOff val="24000"/>
                            </a:schemeClr>
                          </a:solidFill>
                          <a:latin typeface="Calibri"/>
                          <a:ea typeface="Calibri"/>
                          <a:cs typeface="Calibri"/>
                        </a:rPr>
                        <a:t>21.02</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a:solidFill>
                            <a:schemeClr val="tx1">
                              <a:lumMod val="76000"/>
                              <a:lumOff val="24000"/>
                            </a:schemeClr>
                          </a:solidFill>
                          <a:latin typeface="Calibri"/>
                          <a:ea typeface="Calibri"/>
                          <a:cs typeface="Calibri"/>
                        </a:rPr>
                        <a:t>14.9</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l">
                        <a:buNone/>
                      </a:pPr>
                      <a:r>
                        <a:rPr lang="en-US" sz="1000" b="1" i="0">
                          <a:solidFill>
                            <a:schemeClr val="tx1">
                              <a:lumMod val="76000"/>
                              <a:lumOff val="24000"/>
                            </a:schemeClr>
                          </a:solidFill>
                          <a:latin typeface="Calibri"/>
                          <a:ea typeface="Calibri"/>
                          <a:cs typeface="Calibri"/>
                        </a:rPr>
                        <a:t>BEST</a:t>
                      </a:r>
                      <a:endParaRPr lang="en-US" sz="1000" i="0">
                        <a:solidFill>
                          <a:schemeClr val="tx1">
                            <a:lumMod val="76000"/>
                            <a:lumOff val="24000"/>
                          </a:schemeClr>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extLst>
                  <a:ext uri="{0D108BD9-81ED-4DB2-BD59-A6C34878D82A}">
                    <a16:rowId xmlns:a16="http://schemas.microsoft.com/office/drawing/2014/main" val="10014"/>
                  </a:ext>
                </a:extLst>
              </a:tr>
              <a:tr h="146685">
                <a:tc gridSpan="4">
                  <a:txBody>
                    <a:bodyPr/>
                    <a:lstStyle/>
                    <a:p>
                      <a:pPr marL="0" indent="0" algn="l">
                        <a:buNone/>
                      </a:pPr>
                      <a:r>
                        <a:rPr lang="en-US" sz="1000" b="1" i="0">
                          <a:solidFill>
                            <a:srgbClr val="A71D5B"/>
                          </a:solidFill>
                          <a:latin typeface="Calibri"/>
                          <a:ea typeface="Calibri"/>
                          <a:cs typeface="Calibri"/>
                        </a:rPr>
                        <a:t>Symmetry — half the pairs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scalar</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223.3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symmetry, scalar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323.2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346.7</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37160">
                <a:tc>
                  <a:txBody>
                    <a:bodyPr/>
                    <a:lstStyle/>
                    <a:p>
                      <a:pPr marL="0" indent="0" algn="l">
                        <a:buNone/>
                      </a:pPr>
                      <a:r>
                        <a:rPr lang="en-US" sz="1000">
                          <a:solidFill>
                            <a:srgbClr val="2B2B2B"/>
                          </a:solidFill>
                          <a:latin typeface="Calibri"/>
                          <a:ea typeface="Calibri"/>
                          <a:cs typeface="Calibri"/>
                        </a:rPr>
                        <a:t>symmetry, float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1.09</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287.9</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37160">
                <a:tc>
                  <a:txBody>
                    <a:bodyPr/>
                    <a:lstStyle/>
                    <a:p>
                      <a:pPr marL="0" indent="0" algn="l">
                        <a:buNone/>
                      </a:pPr>
                      <a:r>
                        <a:rPr lang="en-US" sz="1000">
                          <a:solidFill>
                            <a:srgbClr val="2B2B2B"/>
                          </a:solidFill>
                          <a:latin typeface="Calibri"/>
                          <a:ea typeface="Calibri"/>
                          <a:cs typeface="Calibri"/>
                        </a:rPr>
                        <a:t>symmetry, float + ILP @ K = 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1.31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238.5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37160">
                <a:tc>
                  <a:txBody>
                    <a:bodyPr/>
                    <a:lstStyle/>
                    <a:p>
                      <a:pPr marL="0" indent="0" algn="l">
                        <a:buNone/>
                      </a:pPr>
                      <a:r>
                        <a:rPr lang="en-US" sz="1000">
                          <a:solidFill>
                            <a:srgbClr val="2B2B2B"/>
                          </a:solidFill>
                          <a:latin typeface="Calibri"/>
                          <a:ea typeface="Calibri"/>
                          <a:cs typeface="Calibri"/>
                        </a:rPr>
                        <a:t>symmetry, float + ILP @ K = 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206.6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symmetry</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37160">
                <a:tc>
                  <a:txBody>
                    <a:bodyPr/>
                    <a:lstStyle/>
                    <a:p>
                      <a:pPr marL="0" indent="0" algn="l">
                        <a:buNone/>
                      </a:pPr>
                      <a:r>
                        <a:rPr lang="en-US" sz="1000">
                          <a:solidFill>
                            <a:srgbClr val="2B2B2B"/>
                          </a:solidFill>
                          <a:latin typeface="Calibri"/>
                          <a:ea typeface="Calibri"/>
                          <a:cs typeface="Calibri"/>
                        </a:rPr>
                        <a:t>symmetry, float + ILP @ K = 16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1.43</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
        <p:nvSpPr>
          <p:cNvPr id="6" name="Text 2"/>
          <p:cNvSpPr/>
          <p:nvPr/>
        </p:nvSpPr>
        <p:spPr>
          <a:xfrm>
            <a:off x="426027" y="6456426"/>
            <a:ext cx="8455914" cy="205740"/>
          </a:xfrm>
          <a:prstGeom prst="rect">
            <a:avLst/>
          </a:prstGeom>
          <a:noFill/>
          <a:ln/>
        </p:spPr>
        <p:txBody>
          <a:bodyPr wrap="square" lIns="0" tIns="0" rIns="0" bIns="0" rtlCol="0" anchor="ctr"/>
          <a:lstStyle/>
          <a:p>
            <a:r>
              <a:rPr lang="en-US" sz="1000">
                <a:solidFill>
                  <a:srgbClr val="8A8A8A"/>
                </a:solidFill>
                <a:latin typeface="Calibri"/>
                <a:ea typeface="Calibri"/>
                <a:cs typeface="Calibri"/>
              </a:rPr>
              <a:t>Not all variants have the same flop count, so the above table compares them using their runtime instead.</a:t>
            </a:r>
            <a:endParaRPr lang="en-US"/>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8E1A-488D-4E60-6647-AD074AA50F90}"/>
            </a:ext>
          </a:extLst>
        </p:cNvPr>
        <p:cNvGrpSpPr/>
        <p:nvPr/>
      </p:nvGrpSpPr>
      <p:grpSpPr>
        <a:xfrm>
          <a:off x="0" y="0"/>
          <a:ext cx="0" cy="0"/>
          <a:chOff x="0" y="0"/>
          <a:chExt cx="0" cy="0"/>
        </a:xfrm>
      </p:grpSpPr>
      <p:graphicFrame>
        <p:nvGraphicFramePr>
          <p:cNvPr id="4" name="Table 0">
            <a:extLst>
              <a:ext uri="{FF2B5EF4-FFF2-40B4-BE49-F238E27FC236}">
                <a16:creationId xmlns:a16="http://schemas.microsoft.com/office/drawing/2014/main" id="{977F1F87-0E8F-8318-6C3B-DA12328A9CB8}"/>
              </a:ext>
            </a:extLst>
          </p:cNvPr>
          <p:cNvGraphicFramePr>
            <a:graphicFrameLocks noGrp="1"/>
          </p:cNvGraphicFramePr>
          <p:nvPr>
            <p:extLst>
              <p:ext uri="{D42A27DB-BD31-4B8C-83A1-F6EECF244321}">
                <p14:modId xmlns:p14="http://schemas.microsoft.com/office/powerpoint/2010/main" val="1739713009"/>
              </p:ext>
            </p:extLst>
          </p:nvPr>
        </p:nvGraphicFramePr>
        <p:xfrm>
          <a:off x="2313384" y="1752019"/>
          <a:ext cx="4452476" cy="2021212"/>
        </p:xfrm>
        <a:graphic>
          <a:graphicData uri="http://schemas.openxmlformats.org/drawingml/2006/table">
            <a:tbl>
              <a:tblPr/>
              <a:tblGrid>
                <a:gridCol w="2321378">
                  <a:extLst>
                    <a:ext uri="{9D8B030D-6E8A-4147-A177-3AD203B41FA5}">
                      <a16:colId xmlns:a16="http://schemas.microsoft.com/office/drawing/2014/main" val="20000"/>
                    </a:ext>
                  </a:extLst>
                </a:gridCol>
                <a:gridCol w="723051">
                  <a:extLst>
                    <a:ext uri="{9D8B030D-6E8A-4147-A177-3AD203B41FA5}">
                      <a16:colId xmlns:a16="http://schemas.microsoft.com/office/drawing/2014/main" val="20001"/>
                    </a:ext>
                  </a:extLst>
                </a:gridCol>
                <a:gridCol w="761107">
                  <a:extLst>
                    <a:ext uri="{9D8B030D-6E8A-4147-A177-3AD203B41FA5}">
                      <a16:colId xmlns:a16="http://schemas.microsoft.com/office/drawing/2014/main" val="20002"/>
                    </a:ext>
                  </a:extLst>
                </a:gridCol>
                <a:gridCol w="646940">
                  <a:extLst>
                    <a:ext uri="{9D8B030D-6E8A-4147-A177-3AD203B41FA5}">
                      <a16:colId xmlns:a16="http://schemas.microsoft.com/office/drawing/2014/main" val="20003"/>
                    </a:ext>
                  </a:extLst>
                </a:gridCol>
              </a:tblGrid>
              <a:tr h="121104">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endParaRPr lang="en-US" sz="1000" err="1">
                        <a:latin typeface="Calibri"/>
                        <a:ea typeface="Calibri"/>
                        <a:cs typeface="Calibri"/>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1982">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Reference</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baseline — scalar double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233.7</a:t>
                      </a: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ref</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scalar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1.20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194.3</a:t>
                      </a:r>
                      <a:endParaRPr lang="en-US" sz="1000">
                        <a:solidFill>
                          <a:srgbClr val="2B2B2B"/>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1982">
                <a:tc gridSpan="4">
                  <a:txBody>
                    <a:bodyPr/>
                    <a:lstStyle/>
                    <a:p>
                      <a:pPr marL="0" indent="0" algn="l">
                        <a:buNone/>
                      </a:pPr>
                      <a:r>
                        <a:rPr lang="en-US" sz="1000" b="1" i="0">
                          <a:solidFill>
                            <a:srgbClr val="A71D5B"/>
                          </a:solidFill>
                          <a:latin typeface="Calibri"/>
                          <a:ea typeface="Calibri"/>
                          <a:cs typeface="Calibri"/>
                        </a:rPr>
                        <a:t>Scalar tweaks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167.4</a:t>
                      </a: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 sqrt-free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166.3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95608">
                <a:tc>
                  <a:txBody>
                    <a:bodyPr/>
                    <a:lstStyle/>
                    <a:p>
                      <a:pPr marL="0" indent="0" algn="l">
                        <a:buNone/>
                      </a:pPr>
                      <a:r>
                        <a:rPr lang="en-US" sz="1000">
                          <a:solidFill>
                            <a:srgbClr val="2B2B2B"/>
                          </a:solidFill>
                          <a:latin typeface="Calibri"/>
                          <a:ea typeface="Calibri"/>
                          <a:cs typeface="Calibri"/>
                        </a:rPr>
                        <a:t>LUT for exp()</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151.1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7846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cutoff</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3.00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76.4</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scalar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95608">
                <a:tc>
                  <a:txBody>
                    <a:bodyPr/>
                    <a:lstStyle/>
                    <a:p>
                      <a:pPr marL="0" indent="0" algn="l">
                        <a:buNone/>
                      </a:pPr>
                      <a:r>
                        <a:rPr lang="en-US" sz="1000">
                          <a:solidFill>
                            <a:srgbClr val="2B2B2B"/>
                          </a:solidFill>
                          <a:latin typeface="Calibri"/>
                          <a:ea typeface="Calibri"/>
                          <a:cs typeface="Calibri"/>
                        </a:rPr>
                        <a:t>cutoff (</a:t>
                      </a:r>
                      <a:r>
                        <a:rPr lang="en-US" sz="1000" err="1">
                          <a:solidFill>
                            <a:srgbClr val="2B2B2B"/>
                          </a:solidFill>
                          <a:latin typeface="Calibri"/>
                          <a:ea typeface="Calibri"/>
                          <a:cs typeface="Calibri"/>
                        </a:rPr>
                        <a:t>callsite</a:t>
                      </a:r>
                      <a:r>
                        <a:rPr lang="en-US" sz="1000">
                          <a:solidFill>
                            <a:srgbClr val="2B2B2B"/>
                          </a:solidFill>
                          <a:latin typeface="Calibri"/>
                          <a:ea typeface="Calibri"/>
                          <a:cs typeface="Calibri"/>
                        </a:rPr>
                        <a:t>)</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2.94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79.4</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1">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graphicFrame>
        <p:nvGraphicFramePr>
          <p:cNvPr id="5" name="Table 1">
            <a:extLst>
              <a:ext uri="{FF2B5EF4-FFF2-40B4-BE49-F238E27FC236}">
                <a16:creationId xmlns:a16="http://schemas.microsoft.com/office/drawing/2014/main" id="{EA80189D-39C7-DFA6-78DF-E2B1E216131E}"/>
              </a:ext>
            </a:extLst>
          </p:cNvPr>
          <p:cNvGraphicFramePr>
            <a:graphicFrameLocks noGrp="1"/>
          </p:cNvGraphicFramePr>
          <p:nvPr>
            <p:extLst>
              <p:ext uri="{D42A27DB-BD31-4B8C-83A1-F6EECF244321}">
                <p14:modId xmlns:p14="http://schemas.microsoft.com/office/powerpoint/2010/main" val="1638512786"/>
              </p:ext>
            </p:extLst>
          </p:nvPr>
        </p:nvGraphicFramePr>
        <p:xfrm>
          <a:off x="2315766" y="3798092"/>
          <a:ext cx="4453261" cy="2402688"/>
        </p:xfrm>
        <a:graphic>
          <a:graphicData uri="http://schemas.openxmlformats.org/drawingml/2006/table">
            <a:tbl>
              <a:tblPr/>
              <a:tblGrid>
                <a:gridCol w="2335798">
                  <a:extLst>
                    <a:ext uri="{9D8B030D-6E8A-4147-A177-3AD203B41FA5}">
                      <a16:colId xmlns:a16="http://schemas.microsoft.com/office/drawing/2014/main" val="20000"/>
                    </a:ext>
                  </a:extLst>
                </a:gridCol>
                <a:gridCol w="699553">
                  <a:extLst>
                    <a:ext uri="{9D8B030D-6E8A-4147-A177-3AD203B41FA5}">
                      <a16:colId xmlns:a16="http://schemas.microsoft.com/office/drawing/2014/main" val="20001"/>
                    </a:ext>
                  </a:extLst>
                </a:gridCol>
                <a:gridCol w="764958">
                  <a:extLst>
                    <a:ext uri="{9D8B030D-6E8A-4147-A177-3AD203B41FA5}">
                      <a16:colId xmlns:a16="http://schemas.microsoft.com/office/drawing/2014/main" val="20002"/>
                    </a:ext>
                  </a:extLst>
                </a:gridCol>
                <a:gridCol w="652952">
                  <a:extLst>
                    <a:ext uri="{9D8B030D-6E8A-4147-A177-3AD203B41FA5}">
                      <a16:colId xmlns:a16="http://schemas.microsoft.com/office/drawing/2014/main" val="20003"/>
                    </a:ext>
                  </a:extLst>
                </a:gridCol>
              </a:tblGrid>
              <a:tr h="146685">
                <a:tc gridSpan="4">
                  <a:txBody>
                    <a:bodyPr/>
                    <a:lstStyle/>
                    <a:p>
                      <a:pPr marL="0" indent="0" algn="l">
                        <a:buNone/>
                      </a:pPr>
                      <a:r>
                        <a:rPr lang="en-US" sz="1000" b="1">
                          <a:solidFill>
                            <a:srgbClr val="A71D5B"/>
                          </a:solidFill>
                          <a:latin typeface="Calibri"/>
                          <a:ea typeface="Calibri"/>
                          <a:cs typeface="Calibri"/>
                        </a:rPr>
                        <a:t>Float · NEON</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6"/>
                  </a:ext>
                </a:extLst>
              </a:tr>
              <a:tr h="137160">
                <a:tc>
                  <a:txBody>
                    <a:bodyPr/>
                    <a:lstStyle/>
                    <a:p>
                      <a:pPr marL="0" indent="0" algn="l">
                        <a:buNone/>
                      </a:pPr>
                      <a:r>
                        <a:rPr lang="en-US" sz="1000" b="1" i="0">
                          <a:solidFill>
                            <a:schemeClr val="tx1">
                              <a:lumMod val="76000"/>
                              <a:lumOff val="24000"/>
                            </a:schemeClr>
                          </a:solidFill>
                          <a:latin typeface="Calibri"/>
                          <a:ea typeface="Calibri"/>
                          <a:cs typeface="Calibri"/>
                        </a:rPr>
                        <a:t>+ ILP @ K = 2 + rsqrt + morersqrt</a:t>
                      </a:r>
                      <a:endParaRPr lang="en-US" sz="1000" i="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i="0">
                          <a:solidFill>
                            <a:schemeClr val="tx1">
                              <a:lumMod val="76000"/>
                              <a:lumOff val="24000"/>
                            </a:schemeClr>
                          </a:solidFill>
                          <a:latin typeface="Calibri"/>
                          <a:ea typeface="Calibri"/>
                          <a:cs typeface="Calibri"/>
                        </a:rPr>
                        <a:t>6.81</a:t>
                      </a:r>
                      <a:endParaRPr lang="en-US" sz="1000" i="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lvl="0" indent="0" algn="r">
                        <a:buNone/>
                      </a:pPr>
                      <a:r>
                        <a:rPr lang="en-US" sz="1000" b="1" i="0" u="none" strike="noStrike" noProof="0">
                          <a:solidFill>
                            <a:schemeClr val="tx1">
                              <a:lumMod val="76000"/>
                              <a:lumOff val="24000"/>
                            </a:schemeClr>
                          </a:solidFill>
                        </a:rPr>
                        <a:t>34.3</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l">
                        <a:buNone/>
                      </a:pPr>
                      <a:r>
                        <a:rPr lang="en-US" sz="1000" b="1" i="0">
                          <a:solidFill>
                            <a:schemeClr val="tx1">
                              <a:lumMod val="76000"/>
                              <a:lumOff val="24000"/>
                            </a:schemeClr>
                          </a:solidFill>
                          <a:latin typeface="Calibri"/>
                          <a:ea typeface="Calibri"/>
                          <a:cs typeface="Calibri"/>
                        </a:rPr>
                        <a:t>BEST</a:t>
                      </a:r>
                      <a:endParaRPr lang="en-US" sz="1000" i="0">
                        <a:solidFill>
                          <a:schemeClr val="tx1">
                            <a:lumMod val="76000"/>
                            <a:lumOff val="24000"/>
                          </a:schemeClr>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extLst>
                  <a:ext uri="{0D108BD9-81ED-4DB2-BD59-A6C34878D82A}">
                    <a16:rowId xmlns:a16="http://schemas.microsoft.com/office/drawing/2014/main" val="10014"/>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Symmetry — half the pairs</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scalar</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0.84</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276.7</a:t>
                      </a:r>
                      <a:endParaRPr lang="en-US"/>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symmetry, scalar + ILP @ K = 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247.4</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232.9</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l">
                        <a:buNone/>
                      </a:pPr>
                      <a:endParaRPr lang="en-US" sz="1000" b="0" i="0" u="none" strike="noStrike" noProof="0">
                        <a:solidFill>
                          <a:srgbClr val="2B2B2B"/>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97656">
                <a:tc>
                  <a:txBody>
                    <a:bodyPr/>
                    <a:lstStyle/>
                    <a:p>
                      <a:pPr marL="0" indent="0" algn="l">
                        <a:buNone/>
                      </a:pPr>
                      <a:r>
                        <a:rPr lang="en-US" sz="1000">
                          <a:solidFill>
                            <a:srgbClr val="2B2B2B"/>
                          </a:solidFill>
                          <a:latin typeface="Calibri"/>
                          <a:ea typeface="Calibri"/>
                          <a:cs typeface="Calibri"/>
                        </a:rPr>
                        <a:t>symmetry, float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154.0</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488156">
                <a:tc>
                  <a:txBody>
                    <a:bodyPr/>
                    <a:lstStyle/>
                    <a:p>
                      <a:pPr marL="0" indent="0" algn="l">
                        <a:buNone/>
                      </a:pPr>
                      <a:r>
                        <a:rPr lang="en-US" sz="1000">
                          <a:solidFill>
                            <a:srgbClr val="2B2B2B"/>
                          </a:solidFill>
                          <a:latin typeface="Calibri"/>
                          <a:ea typeface="Calibri"/>
                          <a:cs typeface="Calibri"/>
                        </a:rPr>
                        <a:t>symmetry, float + ILP @ K = 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144.7</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lvl="0" algn="l">
                        <a:lnSpc>
                          <a:spcPct val="100000"/>
                        </a:lnSpc>
                        <a:spcBef>
                          <a:spcPts val="0"/>
                        </a:spcBef>
                        <a:spcAft>
                          <a:spcPts val="0"/>
                        </a:spcAft>
                        <a:buNone/>
                      </a:pPr>
                      <a:endParaRPr lang="en-US" sz="1000" b="0" i="1" u="none" strike="noStrike" noProof="0">
                        <a:solidFill>
                          <a:srgbClr val="9A8AA0"/>
                        </a:solidFill>
                        <a:latin typeface="Calibri"/>
                        <a:ea typeface="Calibri"/>
                        <a:cs typeface="Calibri"/>
                      </a:endParaRPr>
                    </a:p>
                    <a:p>
                      <a:pPr lvl="0" algn="l">
                        <a:lnSpc>
                          <a:spcPct val="100000"/>
                        </a:lnSpc>
                        <a:spcBef>
                          <a:spcPts val="0"/>
                        </a:spcBef>
                        <a:spcAft>
                          <a:spcPts val="0"/>
                        </a:spcAft>
                        <a:buNone/>
                      </a:pPr>
                      <a:r>
                        <a:rPr lang="en-US" sz="1000" b="0" i="0" u="none" strike="noStrike" noProof="0">
                          <a:solidFill>
                            <a:srgbClr val="9A8AA0"/>
                          </a:solidFill>
                          <a:latin typeface="Calibri"/>
                          <a:ea typeface="Calibri"/>
                          <a:cs typeface="Calibri"/>
                        </a:rPr>
                        <a:t>best symmetry</a:t>
                      </a:r>
                      <a:endParaRPr lang="en-US" sz="1000" b="0" i="0" u="none" strike="noStrike" noProof="0">
                        <a:solidFill>
                          <a:srgbClr val="000000"/>
                        </a:solidFill>
                        <a:latin typeface="Calibri"/>
                        <a:ea typeface="Calibri"/>
                        <a:cs typeface="Calibri"/>
                      </a:endParaRPr>
                    </a:p>
                    <a:p>
                      <a:pPr marL="0" lvl="0" indent="0" algn="l">
                        <a:buNone/>
                      </a:pPr>
                      <a:endParaRPr lang="en-US" sz="100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37160">
                <a:tc>
                  <a:txBody>
                    <a:bodyPr/>
                    <a:lstStyle/>
                    <a:p>
                      <a:pPr marL="0" indent="0" algn="l">
                        <a:buNone/>
                      </a:pPr>
                      <a:r>
                        <a:rPr lang="en-US" sz="1000">
                          <a:solidFill>
                            <a:srgbClr val="2B2B2B"/>
                          </a:solidFill>
                          <a:latin typeface="Calibri"/>
                          <a:ea typeface="Calibri"/>
                          <a:cs typeface="Calibri"/>
                        </a:rPr>
                        <a:t>symmetry, float + ILP @ K = 8</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158.1</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1">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37160">
                <a:tc>
                  <a:txBody>
                    <a:bodyPr/>
                    <a:lstStyle/>
                    <a:p>
                      <a:pPr marL="0" indent="0" algn="l">
                        <a:buNone/>
                      </a:pPr>
                      <a:r>
                        <a:rPr lang="en-US" sz="1000">
                          <a:solidFill>
                            <a:srgbClr val="2B2B2B"/>
                          </a:solidFill>
                          <a:latin typeface="Calibri"/>
                          <a:ea typeface="Calibri"/>
                          <a:cs typeface="Calibri"/>
                        </a:rPr>
                        <a:t>symmetry, float + ILP @ K = 16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156.2</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
        <p:nvSpPr>
          <p:cNvPr id="6" name="Text 2">
            <a:extLst>
              <a:ext uri="{FF2B5EF4-FFF2-40B4-BE49-F238E27FC236}">
                <a16:creationId xmlns:a16="http://schemas.microsoft.com/office/drawing/2014/main" id="{86AF03E5-9943-FAE3-866B-843F417AE291}"/>
              </a:ext>
            </a:extLst>
          </p:cNvPr>
          <p:cNvSpPr/>
          <p:nvPr/>
        </p:nvSpPr>
        <p:spPr>
          <a:xfrm>
            <a:off x="426027" y="6456426"/>
            <a:ext cx="8455914" cy="205740"/>
          </a:xfrm>
          <a:prstGeom prst="rect">
            <a:avLst/>
          </a:prstGeom>
          <a:noFill/>
          <a:ln/>
        </p:spPr>
        <p:txBody>
          <a:bodyPr wrap="square" lIns="0" tIns="0" rIns="0" bIns="0" rtlCol="0" anchor="ctr"/>
          <a:lstStyle/>
          <a:p>
            <a:r>
              <a:rPr lang="en-US" sz="1000">
                <a:solidFill>
                  <a:srgbClr val="8A8A8A"/>
                </a:solidFill>
                <a:latin typeface="Calibri"/>
                <a:ea typeface="Calibri"/>
                <a:cs typeface="Calibri"/>
              </a:rPr>
              <a:t>Not all variants have the same flop count, so the above table compares them using their runtime instead. </a:t>
            </a:r>
            <a:endParaRPr lang="en-US">
              <a:latin typeface="Calibri"/>
              <a:ea typeface="Calibri"/>
              <a:cs typeface="Calibri"/>
            </a:endParaRPr>
          </a:p>
        </p:txBody>
      </p:sp>
      <p:sp>
        <p:nvSpPr>
          <p:cNvPr id="8" name="Text 0">
            <a:extLst>
              <a:ext uri="{FF2B5EF4-FFF2-40B4-BE49-F238E27FC236}">
                <a16:creationId xmlns:a16="http://schemas.microsoft.com/office/drawing/2014/main" id="{EF94F80E-8B25-7F50-CE70-40C324FECB8F}"/>
              </a:ext>
            </a:extLst>
          </p:cNvPr>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Summary (ARM)</a:t>
            </a:r>
            <a:endParaRPr lang="en-US" sz="3200"/>
          </a:p>
        </p:txBody>
      </p:sp>
      <p:sp>
        <p:nvSpPr>
          <p:cNvPr id="10" name="Text 1">
            <a:extLst>
              <a:ext uri="{FF2B5EF4-FFF2-40B4-BE49-F238E27FC236}">
                <a16:creationId xmlns:a16="http://schemas.microsoft.com/office/drawing/2014/main" id="{CBC46E1D-4EB8-F826-3E09-260072FFCB90}"/>
              </a:ext>
            </a:extLst>
          </p:cNvPr>
          <p:cNvSpPr/>
          <p:nvPr/>
        </p:nvSpPr>
        <p:spPr>
          <a:xfrm>
            <a:off x="342900" y="838581"/>
            <a:ext cx="8455914" cy="219456"/>
          </a:xfrm>
          <a:prstGeom prst="rect">
            <a:avLst/>
          </a:prstGeom>
          <a:noFill/>
          <a:ln/>
        </p:spPr>
        <p:txBody>
          <a:bodyPr wrap="square" lIns="0" tIns="0" rIns="0" bIns="0" rtlCol="0" anchor="ctr"/>
          <a:lstStyle/>
          <a:p>
            <a:r>
              <a:rPr lang="en-US" sz="1000">
                <a:solidFill>
                  <a:srgbClr val="A71D5B"/>
                </a:solidFill>
                <a:latin typeface="Calibri"/>
                <a:ea typeface="Calibri"/>
                <a:cs typeface="Calibri"/>
              </a:rPr>
              <a:t>speedup</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variant_cycle_count</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baseline_cycle_count</a:t>
            </a:r>
            <a:r>
              <a:rPr lang="en-US" sz="1000">
                <a:solidFill>
                  <a:srgbClr val="8A8A8A"/>
                </a:solidFill>
                <a:latin typeface="Calibri"/>
                <a:ea typeface="Calibri"/>
                <a:cs typeface="Calibri"/>
              </a:rPr>
              <a:t> @ n</a:t>
            </a:r>
            <a:r>
              <a:rPr lang="en-US" sz="1000" baseline="-25000">
                <a:solidFill>
                  <a:srgbClr val="8A8A8A"/>
                </a:solidFill>
                <a:latin typeface="Calibri"/>
                <a:ea typeface="Calibri"/>
                <a:cs typeface="Calibri"/>
              </a:rPr>
              <a:t>iter</a:t>
            </a:r>
            <a:r>
              <a:rPr lang="en-US" sz="1000">
                <a:solidFill>
                  <a:srgbClr val="8A8A8A"/>
                </a:solidFill>
                <a:latin typeface="Calibri"/>
                <a:ea typeface="Calibri"/>
                <a:cs typeface="Calibri"/>
              </a:rPr>
              <a:t> = 200</a:t>
            </a:r>
          </a:p>
        </p:txBody>
      </p:sp>
    </p:spTree>
    <p:extLst>
      <p:ext uri="{BB962C8B-B14F-4D97-AF65-F5344CB8AC3E}">
        <p14:creationId xmlns:p14="http://schemas.microsoft.com/office/powerpoint/2010/main" val="4152945251"/>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00BCD-2B38-3C73-7773-19E79FC5484E}"/>
            </a:ext>
          </a:extLst>
        </p:cNvPr>
        <p:cNvGrpSpPr/>
        <p:nvPr/>
      </p:nvGrpSpPr>
      <p:grpSpPr>
        <a:xfrm>
          <a:off x="0" y="0"/>
          <a:ext cx="0" cy="0"/>
          <a:chOff x="0" y="0"/>
          <a:chExt cx="0" cy="0"/>
        </a:xfrm>
      </p:grpSpPr>
      <p:sp>
        <p:nvSpPr>
          <p:cNvPr id="8" name="Text 0">
            <a:extLst>
              <a:ext uri="{FF2B5EF4-FFF2-40B4-BE49-F238E27FC236}">
                <a16:creationId xmlns:a16="http://schemas.microsoft.com/office/drawing/2014/main" id="{4373F3EA-7C02-23AD-FB35-EC91AEEC7CFB}"/>
              </a:ext>
            </a:extLst>
          </p:cNvPr>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Milestones</a:t>
            </a:r>
            <a:endParaRPr lang="en-US" sz="3200"/>
          </a:p>
        </p:txBody>
      </p:sp>
      <p:pic>
        <p:nvPicPr>
          <p:cNvPr id="2" name="Graphic 1">
            <a:extLst>
              <a:ext uri="{FF2B5EF4-FFF2-40B4-BE49-F238E27FC236}">
                <a16:creationId xmlns:a16="http://schemas.microsoft.com/office/drawing/2014/main" id="{7DE0A183-9710-410E-979C-10CCE70A05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70739" y="1168402"/>
            <a:ext cx="8802522" cy="4511710"/>
          </a:xfrm>
          <a:prstGeom prst="rect">
            <a:avLst/>
          </a:prstGeom>
        </p:spPr>
      </p:pic>
    </p:spTree>
    <p:extLst>
      <p:ext uri="{BB962C8B-B14F-4D97-AF65-F5344CB8AC3E}">
        <p14:creationId xmlns:p14="http://schemas.microsoft.com/office/powerpoint/2010/main" val="963101135"/>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DEFAULTBITMAP" val="pngmono"/>
  <p:tag name="DEFAULTBLEND" val="False"/>
  <p:tag name="DEFAULTDISPLAYSOURCE" val="\documentclass{slides}\pagestyle{empty}&#10;\begin{document}&#10;&#10;\end{document}&#10;"/>
  <p:tag name="DEFAULTFONTSIZE" val="10"/>
  <p:tag name="DEFAULTHEIGHT" val="316"/>
  <p:tag name="DEFAULTMAGNIFICATION" val="0.8"/>
  <p:tag name="DEFAULTRESOLUTION" val="1200"/>
  <p:tag name="DEFAULTTRANSPARENT" val="False"/>
  <p:tag name="DEFAULTWIDTH" val="418"/>
  <p:tag name="DEFAULTWORKAROUNDTRANSPARENCYBUG" val="False"/>
  <p:tag name="EMBEDFONTS" val="0"/>
  <p:tag name="EXTERNALEDITCOMMAND" val="notepad %"/>
  <p:tag name="FIRSTMARKUSP@OKII9FVF81V9GRWB" val="4070"/>
  <p:tag name="GHOSTSCRIPTCOMMAND" val="gswin32c"/>
  <p:tag name="TEX2PS" val="latex $(base).tex; dvips -D $(res) -E -o $(base).ps $(base).dvi"/>
  <p:tag name="USEAMSFONTS" val="True"/>
  <p:tag name="USEBOLDAMS" val="False"/>
</p:tagLst>
</file>

<file path=ppt/theme/theme1.xml><?xml version="1.0" encoding="utf-8"?>
<a:theme xmlns:a="http://schemas.openxmlformats.org/drawingml/2006/main" name="ETH Course">
  <a:themeElements>
    <a:clrScheme name="ETH">
      <a:dk1>
        <a:srgbClr val="000000"/>
      </a:dk1>
      <a:lt1>
        <a:srgbClr val="FFFFFF"/>
      </a:lt1>
      <a:dk2>
        <a:srgbClr val="002B5F"/>
      </a:dk2>
      <a:lt2>
        <a:srgbClr val="808080"/>
      </a:lt2>
      <a:accent1>
        <a:srgbClr val="4F0E2B"/>
      </a:accent1>
      <a:accent2>
        <a:srgbClr val="005C3C"/>
      </a:accent2>
      <a:accent3>
        <a:srgbClr val="A03232"/>
      </a:accent3>
      <a:accent4>
        <a:srgbClr val="F7F0BC"/>
      </a:accent4>
      <a:accent5>
        <a:srgbClr val="C8DEC8"/>
      </a:accent5>
      <a:accent6>
        <a:srgbClr val="D6D6F5"/>
      </a:accent6>
      <a:hlink>
        <a:srgbClr val="A71D5B"/>
      </a:hlink>
      <a:folHlink>
        <a:srgbClr val="A71D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6350">
          <a:solidFill>
            <a:schemeClr val="tx1">
              <a:lumMod val="50000"/>
              <a:lumOff val="50000"/>
            </a:schemeClr>
          </a:solidFill>
        </a:ln>
      </a:spPr>
      <a:bodyPr>
        <a:spAutoFit/>
      </a:bodyPr>
      <a:lstStyle>
        <a:defPPr>
          <a:defRPr sz="1800" dirty="0">
            <a:latin typeface="Consolas" pitchFamily="49" charset="0"/>
            <a:cs typeface="Consolas" pitchFamily="49" charset="0"/>
          </a:defRPr>
        </a:defPPr>
      </a:lstStyle>
    </a:spDef>
    <a:lnDef>
      <a:spPr bwMode="auto">
        <a:noFill/>
        <a:ln w="12700">
          <a:solidFill>
            <a:srgbClr val="000000"/>
          </a:solidFill>
          <a:miter lim="800000"/>
          <a:headEnd type="none" w="med" len="med"/>
          <a:tailEnd type="none" w="med" len="med"/>
        </a:ln>
        <a:effectLst/>
      </a:spPr>
      <a:bodyPr/>
      <a:lstStyle/>
    </a:lnDef>
    <a:txDef>
      <a:spPr bwMode="auto">
        <a:noFill/>
        <a:ln w="6350">
          <a:noFill/>
        </a:ln>
        <a:effectLst/>
      </a:spPr>
      <a:bodyPr wrap="none" rtlCol="0">
        <a:spAutoFit/>
      </a:bodyPr>
      <a:lstStyle>
        <a:defPPr>
          <a:defRPr sz="2000" dirty="0" smtClean="0">
            <a:latin typeface="+mn-lt"/>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ETH Course</Template>
  <Application>Microsoft Office PowerPoint</Application>
  <PresentationFormat>On-screen Show (4:3)</PresentationFormat>
  <Slides>21</Slides>
  <Notes>20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ETH Course</vt:lpstr>
      <vt:lpstr>Optimizing the Social Force Model</vt:lpstr>
      <vt:lpstr>Problem &amp; Algorithm</vt:lpstr>
      <vt:lpstr>Testing &amp; Validation</vt:lpstr>
      <vt:lpstr>Performance Bounds &amp; Cost Analysis</vt:lpstr>
      <vt:lpstr>Performance Bounds &amp; Cost Analysis </vt:lpstr>
      <vt:lpstr>Optimization Roadmap (x86)</vt:lpstr>
      <vt:lpstr>Optimization Overview (x86)</vt:lpstr>
      <vt:lpstr>Optimization Overview (ARM)</vt:lpstr>
      <vt:lpstr>Optimization 1 - Vectorization (SoA + AVX)</vt:lpstr>
      <vt:lpstr>Optimization 2 - Cheaper Transcendentals</vt:lpstr>
      <vt:lpstr>Optimization 2 - Cheaper Transcendentals</vt:lpstr>
      <vt:lpstr>Optimization 3 – Extra Parallelism</vt:lpstr>
      <vt:lpstr>Optimization 3 - Extra Parallelism</vt:lpstr>
      <vt:lpstr> NEON Reimplementation (best x86 variant)</vt:lpstr>
      <vt:lpstr>Experimental Results (x86)</vt:lpstr>
      <vt:lpstr>Analysis: Roofline</vt:lpstr>
      <vt:lpstr>Conclusions</vt:lpstr>
      <vt:lpstr>Appendix</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Fast Numerical Code</dc:title>
  <dc:creator>Markus Pueschel</dc:creator>
  <dc:description>Redesign of slides created by Randal E. Bryant and David R. O'Hallaron</dc:description>
  <cp:revision>9</cp:revision>
  <cp:lastPrinted>1999-09-20T15:19:18Z</cp:lastPrinted>
  <dcterms:created xsi:type="dcterms:W3CDTF">2009-01-12T00:38:48Z</dcterms:created>
  <dcterms:modified xsi:type="dcterms:W3CDTF">2026-06-05T08:59:38Z</dcterms:modified>
</cp:coreProperties>
</file>